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29"/>
  </p:notesMasterIdLst>
  <p:sldIdLst>
    <p:sldId id="549" r:id="rId3"/>
    <p:sldId id="563" r:id="rId4"/>
    <p:sldId id="567" r:id="rId5"/>
    <p:sldId id="568" r:id="rId6"/>
    <p:sldId id="566" r:id="rId7"/>
    <p:sldId id="569" r:id="rId8"/>
    <p:sldId id="562" r:id="rId9"/>
    <p:sldId id="565" r:id="rId10"/>
    <p:sldId id="573" r:id="rId11"/>
    <p:sldId id="552" r:id="rId12"/>
    <p:sldId id="574" r:id="rId13"/>
    <p:sldId id="548" r:id="rId14"/>
    <p:sldId id="578" r:id="rId15"/>
    <p:sldId id="554" r:id="rId16"/>
    <p:sldId id="576" r:id="rId17"/>
    <p:sldId id="570" r:id="rId18"/>
    <p:sldId id="571" r:id="rId19"/>
    <p:sldId id="572" r:id="rId20"/>
    <p:sldId id="581" r:id="rId21"/>
    <p:sldId id="579" r:id="rId22"/>
    <p:sldId id="577" r:id="rId23"/>
    <p:sldId id="555" r:id="rId24"/>
    <p:sldId id="557" r:id="rId25"/>
    <p:sldId id="561" r:id="rId26"/>
    <p:sldId id="580" r:id="rId27"/>
    <p:sldId id="55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Jenni" id="{950D9A27-0E18-40B5-B439-1DB38FA263B2}">
          <p14:sldIdLst>
            <p14:sldId id="549"/>
            <p14:sldId id="563"/>
            <p14:sldId id="567"/>
            <p14:sldId id="568"/>
            <p14:sldId id="566"/>
            <p14:sldId id="569"/>
            <p14:sldId id="562"/>
            <p14:sldId id="565"/>
            <p14:sldId id="573"/>
            <p14:sldId id="552"/>
            <p14:sldId id="574"/>
            <p14:sldId id="548"/>
          </p14:sldIdLst>
        </p14:section>
        <p14:section name="Thomas" id="{01671049-A64E-4F5B-A436-FB26882AB990}">
          <p14:sldIdLst>
            <p14:sldId id="578"/>
            <p14:sldId id="554"/>
            <p14:sldId id="576"/>
            <p14:sldId id="570"/>
            <p14:sldId id="571"/>
            <p14:sldId id="572"/>
            <p14:sldId id="581"/>
            <p14:sldId id="579"/>
            <p14:sldId id="577"/>
            <p14:sldId id="555"/>
            <p14:sldId id="557"/>
            <p14:sldId id="561"/>
            <p14:sldId id="580"/>
            <p14:sldId id="5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61CD"/>
    <a:srgbClr val="E6E6E6"/>
    <a:srgbClr val="FFFFFF"/>
    <a:srgbClr val="256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03244-777D-26D2-061E-B2DA2EE29F09}" v="63" dt="2021-09-18T17:23:38.755"/>
    <p1510:client id="{D35B855E-6D91-2168-AE3D-E52992089199}" v="1" dt="2021-09-18T17:23:04.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 Trebon" userId="S::jtrebon@themedicusfirm.com::10c73b4d-a607-4908-b7f7-b0ef9e4db055" providerId="AD" clId="Web-{40103244-777D-26D2-061E-B2DA2EE29F09}"/>
    <pc:docChg chg="modSld">
      <pc:chgData name="Jenni Trebon" userId="S::jtrebon@themedicusfirm.com::10c73b4d-a607-4908-b7f7-b0ef9e4db055" providerId="AD" clId="Web-{40103244-777D-26D2-061E-B2DA2EE29F09}" dt="2021-09-18T17:23:37.020" v="49" actId="20577"/>
      <pc:docMkLst>
        <pc:docMk/>
      </pc:docMkLst>
      <pc:sldChg chg="modSp">
        <pc:chgData name="Jenni Trebon" userId="S::jtrebon@themedicusfirm.com::10c73b4d-a607-4908-b7f7-b0ef9e4db055" providerId="AD" clId="Web-{40103244-777D-26D2-061E-B2DA2EE29F09}" dt="2021-09-18T17:23:37.020" v="49" actId="20577"/>
        <pc:sldMkLst>
          <pc:docMk/>
          <pc:sldMk cId="4036328056" sldId="549"/>
        </pc:sldMkLst>
        <pc:spChg chg="mod">
          <ac:chgData name="Jenni Trebon" userId="S::jtrebon@themedicusfirm.com::10c73b4d-a607-4908-b7f7-b0ef9e4db055" providerId="AD" clId="Web-{40103244-777D-26D2-061E-B2DA2EE29F09}" dt="2021-09-18T17:23:37.020" v="49" actId="20577"/>
          <ac:spMkLst>
            <pc:docMk/>
            <pc:sldMk cId="4036328056" sldId="549"/>
            <ac:spMk id="7" creationId="{097DA2E0-C591-42E3-9D07-7921BDEAD555}"/>
          </ac:spMkLst>
        </pc:spChg>
        <pc:picChg chg="mod">
          <ac:chgData name="Jenni Trebon" userId="S::jtrebon@themedicusfirm.com::10c73b4d-a607-4908-b7f7-b0ef9e4db055" providerId="AD" clId="Web-{40103244-777D-26D2-061E-B2DA2EE29F09}" dt="2021-09-18T17:23:17.519" v="0" actId="1076"/>
          <ac:picMkLst>
            <pc:docMk/>
            <pc:sldMk cId="4036328056" sldId="549"/>
            <ac:picMk id="3" creationId="{D5AE468D-9BA0-436D-ACCB-3AD695CE9791}"/>
          </ac:picMkLst>
        </pc:picChg>
      </pc:sldChg>
    </pc:docChg>
  </pc:docChgLst>
  <pc:docChgLst>
    <pc:chgData name="Abby Messier" userId="6fa575fe-b297-4730-ab23-af99024fca78" providerId="ADAL" clId="{0718B635-A1BC-4261-AF04-F42AB5FBA65E}"/>
    <pc:docChg chg="modSld addSection modSection">
      <pc:chgData name="Abby Messier" userId="6fa575fe-b297-4730-ab23-af99024fca78" providerId="ADAL" clId="{0718B635-A1BC-4261-AF04-F42AB5FBA65E}" dt="2021-09-17T21:41:24.638" v="5" actId="17846"/>
      <pc:docMkLst>
        <pc:docMk/>
      </pc:docMkLst>
      <pc:sldChg chg="modNotesTx">
        <pc:chgData name="Abby Messier" userId="6fa575fe-b297-4730-ab23-af99024fca78" providerId="ADAL" clId="{0718B635-A1BC-4261-AF04-F42AB5FBA65E}" dt="2021-09-17T21:40:47.065" v="3" actId="20577"/>
        <pc:sldMkLst>
          <pc:docMk/>
          <pc:sldMk cId="4036328056" sldId="549"/>
        </pc:sldMkLst>
      </pc:sldChg>
      <pc:sldChg chg="modNotesTx">
        <pc:chgData name="Abby Messier" userId="6fa575fe-b297-4730-ab23-af99024fca78" providerId="ADAL" clId="{0718B635-A1BC-4261-AF04-F42AB5FBA65E}" dt="2021-09-17T21:40:20.528" v="0"/>
        <pc:sldMkLst>
          <pc:docMk/>
          <pc:sldMk cId="2596172230" sldId="578"/>
        </pc:sldMkLst>
      </pc:sldChg>
    </pc:docChg>
  </pc:docChgLst>
  <pc:docChgLst>
    <pc:chgData name="Jenni Trebon" userId="S::jtrebon@themedicusfirm.com::10c73b4d-a607-4908-b7f7-b0ef9e4db055" providerId="AD" clId="Web-{D35B855E-6D91-2168-AE3D-E52992089199}"/>
    <pc:docChg chg="modSld">
      <pc:chgData name="Jenni Trebon" userId="S::jtrebon@themedicusfirm.com::10c73b4d-a607-4908-b7f7-b0ef9e4db055" providerId="AD" clId="Web-{D35B855E-6D91-2168-AE3D-E52992089199}" dt="2021-09-18T17:23:04.094" v="0"/>
      <pc:docMkLst>
        <pc:docMk/>
      </pc:docMkLst>
      <pc:sldChg chg="mod modShow">
        <pc:chgData name="Jenni Trebon" userId="S::jtrebon@themedicusfirm.com::10c73b4d-a607-4908-b7f7-b0ef9e4db055" providerId="AD" clId="Web-{D35B855E-6D91-2168-AE3D-E52992089199}" dt="2021-09-18T17:23:04.094" v="0"/>
        <pc:sldMkLst>
          <pc:docMk/>
          <pc:sldMk cId="3901585651" sldId="5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516A7-DB92-466D-9219-708105D72A8E}" type="datetimeFigureOut">
              <a:rPr lang="en-US" smtClean="0"/>
              <a:t>9/18/2021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67DBF-45E0-4676-9BB9-A9A7E26D76F4}" type="slidenum">
              <a:rPr lang="en-US" smtClean="0"/>
              <a:t>‹#›</a:t>
            </a:fld>
            <a:endParaRPr lang="en-US"/>
          </a:p>
        </p:txBody>
      </p:sp>
    </p:spTree>
    <p:extLst>
      <p:ext uri="{BB962C8B-B14F-4D97-AF65-F5344CB8AC3E}">
        <p14:creationId xmlns:p14="http://schemas.microsoft.com/office/powerpoint/2010/main" val="51297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everyone! Thank you for joining us today. My name is Jenni Trebon, I’m Vice President of Business Development at The Medicus Firm, an industry-leading permanent physician recruitment firm with over 20 years in business. . I’m joined by my colleague, Thomas Riddle, SVP of Business Development.</a:t>
            </a:r>
          </a:p>
          <a:p>
            <a:endParaRPr lang="en-US"/>
          </a:p>
          <a:p>
            <a:r>
              <a:rPr lang="en-US"/>
              <a:t>I just want to clear up any confusion before we start – No, this is NOT a workshop about how to tend to your unicorns. I promise!</a:t>
            </a:r>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1</a:t>
            </a:fld>
            <a:endParaRPr lang="en-US"/>
          </a:p>
        </p:txBody>
      </p:sp>
    </p:spTree>
    <p:extLst>
      <p:ext uri="{BB962C8B-B14F-4D97-AF65-F5344CB8AC3E}">
        <p14:creationId xmlns:p14="http://schemas.microsoft.com/office/powerpoint/2010/main" val="4242782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posting the most amazing job won’t bring you your “unicorn” candidate. There’s some leg work that needs to be done first. And it all starts with a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talk about creating your recruitment plan and the questions you should be answering in your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1) The first step is defining who are you looking for specifically – what is the specialty and what’s the size of your target audience? Are you searching for a provider in a high-volume specialty such as Family Medicine that has over 120,000 active physicians? Or something smaller like Pediatric Radiology that only has around 1,500 active physicians? Your approach to recruitment will change based on your target audience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can you do? Leverage resources such as the </a:t>
            </a:r>
            <a:r>
              <a:rPr lang="en-US" b="0"/>
              <a:t>AAMC Specialty Data Report available for free online to help you plan accordingly.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2) Next question? What are must-have qualifications/requirements? More on defining your “wants” and “needs”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3) Next item. What is your timeline? Did we need this filled 3 months ago and are we rushed to get a provider in-house or can we be more selective with our candidates and take more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More times than not, you’re having to move faster than a unicorn can fly over a rainbow, so it’s even more vital to commit to a deadline to keep to a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4) What does success look like? Is the goal about filling the position within 60 days or finding someone with specific qualifications you have lined out that are not required, but a plus?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5) How can I most effectively reach this audience about my opportunity? Have you marketed to this audience before? What marketing tactics worked? Email, job boards, calling candidates on the phone?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What can you do here? If you haven’t marketed to this audience before, use the resources you have available, evaluate, and optimize or try new tactics after a few weeks to help achieve success. </a:t>
            </a:r>
          </a:p>
          <a:p>
            <a:endParaRPr lang="en-US"/>
          </a:p>
          <a:p>
            <a:r>
              <a:rPr lang="en-US"/>
              <a:t>The point is you need to document, document, document. Your strategy and execution will stem from your plan, so it’s important to create a plan and write it down to stay on track.</a:t>
            </a:r>
          </a:p>
          <a:p>
            <a:endParaRPr lang="en-US"/>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10</a:t>
            </a:fld>
            <a:endParaRPr lang="en-US"/>
          </a:p>
        </p:txBody>
      </p:sp>
    </p:spTree>
    <p:extLst>
      <p:ext uri="{BB962C8B-B14F-4D97-AF65-F5344CB8AC3E}">
        <p14:creationId xmlns:p14="http://schemas.microsoft.com/office/powerpoint/2010/main" val="3451179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Tip #2 – Don’t limit your target audience.</a:t>
            </a:r>
          </a:p>
        </p:txBody>
      </p:sp>
      <p:sp>
        <p:nvSpPr>
          <p:cNvPr id="4" name="Slide Number Placeholder 3"/>
          <p:cNvSpPr>
            <a:spLocks noGrp="1"/>
          </p:cNvSpPr>
          <p:nvPr>
            <p:ph type="sldNum" sz="quarter" idx="5"/>
          </p:nvPr>
        </p:nvSpPr>
        <p:spPr/>
        <p:txBody>
          <a:bodyPr/>
          <a:lstStyle/>
          <a:p>
            <a:fld id="{3EE67DBF-45E0-4676-9BB9-A9A7E26D76F4}" type="slidenum">
              <a:rPr lang="en-US" smtClean="0"/>
              <a:t>11</a:t>
            </a:fld>
            <a:endParaRPr lang="en-US"/>
          </a:p>
        </p:txBody>
      </p:sp>
    </p:spTree>
    <p:extLst>
      <p:ext uri="{BB962C8B-B14F-4D97-AF65-F5344CB8AC3E}">
        <p14:creationId xmlns:p14="http://schemas.microsoft.com/office/powerpoint/2010/main" val="244491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a difference between “defining your target”, making sure you know who you’re going after, while also not dissecting your audience too much to ensure you’re getting a good pool of candidates to vet. You never know when might pass up a true “</a:t>
            </a:r>
            <a:r>
              <a:rPr lang="en-US" err="1"/>
              <a:t>unicorn”candidate</a:t>
            </a:r>
            <a:r>
              <a:rPr lang="en-US"/>
              <a:t>.</a:t>
            </a:r>
          </a:p>
          <a:p>
            <a:endParaRPr lang="en-US"/>
          </a:p>
          <a:p>
            <a:r>
              <a:rPr lang="en-US"/>
              <a:t>A good way to do this is to look at your list of qualifications and requirements – what is a want vs. a need? </a:t>
            </a:r>
          </a:p>
          <a:p>
            <a:endParaRPr lang="en-US"/>
          </a:p>
          <a:p>
            <a:r>
              <a:rPr lang="en-US"/>
              <a:t>(READ OFF LIST)</a:t>
            </a:r>
          </a:p>
          <a:p>
            <a:r>
              <a:rPr lang="en-US"/>
              <a:t> </a:t>
            </a:r>
          </a:p>
          <a:p>
            <a:endParaRPr lang="en-US"/>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12</a:t>
            </a:fld>
            <a:endParaRPr lang="en-US"/>
          </a:p>
        </p:txBody>
      </p:sp>
    </p:spTree>
    <p:extLst>
      <p:ext uri="{BB962C8B-B14F-4D97-AF65-F5344CB8AC3E}">
        <p14:creationId xmlns:p14="http://schemas.microsoft.com/office/powerpoint/2010/main" val="2623825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everyone – again, my name is Thomas Riddle, I’m Senior Vice President of Business Development of the Eastern Territory at The Medicus Firm. I’ll be taking over here.</a:t>
            </a:r>
          </a:p>
          <a:p>
            <a:endParaRPr lang="en-US"/>
          </a:p>
          <a:p>
            <a:r>
              <a:rPr lang="en-US"/>
              <a:t>Tip #3 - provide an accurate job description and emphasize key benefits.</a:t>
            </a:r>
          </a:p>
        </p:txBody>
      </p:sp>
      <p:sp>
        <p:nvSpPr>
          <p:cNvPr id="4" name="Slide Number Placeholder 3"/>
          <p:cNvSpPr>
            <a:spLocks noGrp="1"/>
          </p:cNvSpPr>
          <p:nvPr>
            <p:ph type="sldNum" sz="quarter" idx="5"/>
          </p:nvPr>
        </p:nvSpPr>
        <p:spPr/>
        <p:txBody>
          <a:bodyPr/>
          <a:lstStyle/>
          <a:p>
            <a:fld id="{3EE67DBF-45E0-4676-9BB9-A9A7E26D76F4}" type="slidenum">
              <a:rPr lang="en-US" smtClean="0"/>
              <a:t>13</a:t>
            </a:fld>
            <a:endParaRPr lang="en-US"/>
          </a:p>
        </p:txBody>
      </p:sp>
    </p:spTree>
    <p:extLst>
      <p:ext uri="{BB962C8B-B14F-4D97-AF65-F5344CB8AC3E}">
        <p14:creationId xmlns:p14="http://schemas.microsoft.com/office/powerpoint/2010/main" val="312060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Let’s tackle the first part of that. We cannot stress enough the importance of ensuring job descriptions depict the realties of the opportunity. Choosing a job is a life-changing decision. If you want to ensure your physician will accept the offer and stay for awhile, this is essential. You don’t want to get off on the wrong foot with over-promising and under delivering or not being clear on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algn="l"/>
            <a:r>
              <a:rPr lang="en-US">
                <a:highlight>
                  <a:srgbClr val="FFFF00"/>
                </a:highlight>
              </a:rPr>
              <a:t>Now for emphasizing key benefits. Get your marketing cap on and think about what your target audience wants to see when searching for an opportunity. Remember, you’re trying to find your “unicorn”, right? So, the focus really needs be on finding those amazing selling points about the opportunity because there are a lot of opportunities out there for these special “unicorns” to choose from.  </a:t>
            </a:r>
          </a:p>
          <a:p>
            <a:pPr algn="l"/>
            <a:endParaRPr lang="en-US">
              <a:highlight>
                <a:srgbClr val="FFFF00"/>
              </a:highlight>
            </a:endParaRPr>
          </a:p>
          <a:p>
            <a:pPr algn="l"/>
            <a:r>
              <a:rPr lang="en-US">
                <a:highlight>
                  <a:srgbClr val="FFFF00"/>
                </a:highlight>
              </a:rPr>
              <a:t>The Medicus Firm put out a survey to over 2,000 physicians this year asking about what benefits they prefer most when looking at a new job. You can a snapshot of the top 6 benefits here.</a:t>
            </a:r>
          </a:p>
          <a:p>
            <a:pPr algn="l"/>
            <a:r>
              <a:rPr lang="en-US">
                <a:highlight>
                  <a:srgbClr val="FFFF00"/>
                </a:highlight>
              </a:rPr>
              <a:t>(review benefits in table) </a:t>
            </a:r>
          </a:p>
          <a:p>
            <a:pPr algn="l"/>
            <a:endParaRPr lang="en-US">
              <a:highlight>
                <a:srgbClr val="FFFF00"/>
              </a:highlight>
            </a:endParaRPr>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14</a:t>
            </a:fld>
            <a:endParaRPr lang="en-US"/>
          </a:p>
        </p:txBody>
      </p:sp>
    </p:spTree>
    <p:extLst>
      <p:ext uri="{BB962C8B-B14F-4D97-AF65-F5344CB8AC3E}">
        <p14:creationId xmlns:p14="http://schemas.microsoft.com/office/powerpoint/2010/main" val="408618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Tip #4 – Ensure your offer stands out.</a:t>
            </a:r>
          </a:p>
        </p:txBody>
      </p:sp>
      <p:sp>
        <p:nvSpPr>
          <p:cNvPr id="4" name="Slide Number Placeholder 3"/>
          <p:cNvSpPr>
            <a:spLocks noGrp="1"/>
          </p:cNvSpPr>
          <p:nvPr>
            <p:ph type="sldNum" sz="quarter" idx="5"/>
          </p:nvPr>
        </p:nvSpPr>
        <p:spPr/>
        <p:txBody>
          <a:bodyPr/>
          <a:lstStyle/>
          <a:p>
            <a:fld id="{3EE67DBF-45E0-4676-9BB9-A9A7E26D76F4}" type="slidenum">
              <a:rPr lang="en-US" smtClean="0"/>
              <a:t>15</a:t>
            </a:fld>
            <a:endParaRPr lang="en-US"/>
          </a:p>
        </p:txBody>
      </p:sp>
    </p:spTree>
    <p:extLst>
      <p:ext uri="{BB962C8B-B14F-4D97-AF65-F5344CB8AC3E}">
        <p14:creationId xmlns:p14="http://schemas.microsoft.com/office/powerpoint/2010/main" val="2691914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Do you offer a higher compensation than those around you? You know, we try to advise our clients to stay away from just having a “competitive offer” because “competitive” only means that it matches other facilities. When you’re trying to get the best talent out there, your offer needs to be BETTER than others…or just THE 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Does the offer match your urgency? Is the community award-winning? These are important pieces of the offer building process that need to be thought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As a sneak peek to a recent survey we conducted over the past few months, we polled over 1,200 U.S. providers and asked them what the single most motivating factor would be to cause them to change their job.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What did they end up saying? A whopping 33% of respondents said that income/financial rewards would cause them to change opportunities.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33% (ADD COMMENTARY – talk about not just being average with your compensation package, and that you will talk about unique incentives in a few slides)</a:t>
            </a:r>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16</a:t>
            </a:fld>
            <a:endParaRPr lang="en-US"/>
          </a:p>
        </p:txBody>
      </p:sp>
    </p:spTree>
    <p:extLst>
      <p:ext uri="{BB962C8B-B14F-4D97-AF65-F5344CB8AC3E}">
        <p14:creationId xmlns:p14="http://schemas.microsoft.com/office/powerpoint/2010/main" val="47237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This audience was also asked what they look at the most when changing jobs.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22% said that work/life balance was a key factor, 16% said poor salary/earnings, and 14% said preferred geographic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(ADD COMMENTARY)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endParaRPr lang="en-US">
              <a:highlight>
                <a:srgbClr val="FFFF00"/>
              </a:highlight>
            </a:endParaRPr>
          </a:p>
          <a:p>
            <a:endParaRPr lang="en-US"/>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17</a:t>
            </a:fld>
            <a:endParaRPr lang="en-US"/>
          </a:p>
        </p:txBody>
      </p:sp>
    </p:spTree>
    <p:extLst>
      <p:ext uri="{BB962C8B-B14F-4D97-AF65-F5344CB8AC3E}">
        <p14:creationId xmlns:p14="http://schemas.microsoft.com/office/powerpoint/2010/main" val="527032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It’s just plain and simple - these are the four key components of an offer our candidates are always looking for 1) location 2) comp 3) quality of life 4) details of the practice. If one component is lacking, you need to compensate in another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Make sure you’re providing what your “unicorn” candidates are looking for, otherwise someone else will snatch up them up, especially in this hectic pandemic environment. So how do you do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endParaRPr lang="en-US">
              <a:highlight>
                <a:srgbClr val="FFFF00"/>
              </a:highlight>
            </a:endParaRPr>
          </a:p>
          <a:p>
            <a:endParaRPr lang="en-US">
              <a:highlight>
                <a:srgbClr val="FFFF00"/>
              </a:highlight>
            </a:endParaRPr>
          </a:p>
          <a:p>
            <a:endParaRPr lang="en-US"/>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18</a:t>
            </a:fld>
            <a:endParaRPr lang="en-US"/>
          </a:p>
        </p:txBody>
      </p:sp>
    </p:spTree>
    <p:extLst>
      <p:ext uri="{BB962C8B-B14F-4D97-AF65-F5344CB8AC3E}">
        <p14:creationId xmlns:p14="http://schemas.microsoft.com/office/powerpoint/2010/main" val="330698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(REVIEW UNIQUE INCENTIVES LIST AND PROVIDE COMMENTARY)</a:t>
            </a:r>
          </a:p>
          <a:p>
            <a:endParaRPr lang="en-US">
              <a:highlight>
                <a:srgbClr val="FFFF00"/>
              </a:highlight>
            </a:endParaRPr>
          </a:p>
          <a:p>
            <a:endParaRPr lang="en-US">
              <a:highlight>
                <a:srgbClr val="FFFF00"/>
              </a:highlight>
            </a:endParaRPr>
          </a:p>
          <a:p>
            <a:endParaRPr lang="en-US"/>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19</a:t>
            </a:fld>
            <a:endParaRPr lang="en-US"/>
          </a:p>
        </p:txBody>
      </p:sp>
    </p:spTree>
    <p:extLst>
      <p:ext uri="{BB962C8B-B14F-4D97-AF65-F5344CB8AC3E}">
        <p14:creationId xmlns:p14="http://schemas.microsoft.com/office/powerpoint/2010/main" val="174899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Actually, it’s about something you all can relate to from childhood and can apply to your work today in getting your ideal candidates for your open provider positions.</a:t>
            </a:r>
          </a:p>
          <a:p>
            <a:endParaRPr lang="en-US"/>
          </a:p>
          <a:p>
            <a:r>
              <a:rPr lang="en-US"/>
              <a:t>So, let’s take that journey – clear your mind and let’s go back to childhood.</a:t>
            </a:r>
          </a:p>
        </p:txBody>
      </p:sp>
      <p:sp>
        <p:nvSpPr>
          <p:cNvPr id="4" name="Slide Number Placeholder 3"/>
          <p:cNvSpPr>
            <a:spLocks noGrp="1"/>
          </p:cNvSpPr>
          <p:nvPr>
            <p:ph type="sldNum" sz="quarter" idx="5"/>
          </p:nvPr>
        </p:nvSpPr>
        <p:spPr/>
        <p:txBody>
          <a:bodyPr/>
          <a:lstStyle/>
          <a:p>
            <a:fld id="{3EE67DBF-45E0-4676-9BB9-A9A7E26D76F4}" type="slidenum">
              <a:rPr lang="en-US" smtClean="0"/>
              <a:t>2</a:t>
            </a:fld>
            <a:endParaRPr lang="en-US"/>
          </a:p>
        </p:txBody>
      </p:sp>
    </p:spTree>
    <p:extLst>
      <p:ext uri="{BB962C8B-B14F-4D97-AF65-F5344CB8AC3E}">
        <p14:creationId xmlns:p14="http://schemas.microsoft.com/office/powerpoint/2010/main" val="1495044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Last piece here, to get your “unicorn” candidate, at The Medicus Firm, we always like to say treat recruiting providers like you’re recruiting for college football – in order to get the real stars, you have to woe them. You have to go after them in a different way than you would approach other candidates because they get approached all the time.</a:t>
            </a:r>
          </a:p>
          <a:p>
            <a:endParaRPr lang="en-US">
              <a:highlight>
                <a:srgbClr val="FFFF00"/>
              </a:highlight>
            </a:endParaRPr>
          </a:p>
          <a:p>
            <a:r>
              <a:rPr lang="en-US">
                <a:highlight>
                  <a:srgbClr val="FFFF00"/>
                </a:highlight>
              </a:rPr>
              <a:t>(READ OFF TIPS AND ADD COMMENTARY)</a:t>
            </a:r>
          </a:p>
          <a:p>
            <a:endParaRPr lang="en-US">
              <a:highlight>
                <a:srgbClr val="FFFF00"/>
              </a:highlight>
            </a:endParaRPr>
          </a:p>
          <a:p>
            <a:r>
              <a:rPr lang="en-US">
                <a:highlight>
                  <a:srgbClr val="FFFF00"/>
                </a:highlight>
              </a:rPr>
              <a:t>Alright, everybody I know you don’t all want to give up your “secret sauce”, but I want to hear from you. What are other interview tactics you have used that are unique in securing talent? </a:t>
            </a:r>
            <a:endParaRPr lang="en-US"/>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20</a:t>
            </a:fld>
            <a:endParaRPr lang="en-US"/>
          </a:p>
        </p:txBody>
      </p:sp>
    </p:spTree>
    <p:extLst>
      <p:ext uri="{BB962C8B-B14F-4D97-AF65-F5344CB8AC3E}">
        <p14:creationId xmlns:p14="http://schemas.microsoft.com/office/powerpoint/2010/main" val="310683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last, but certainly not least. Tip #5 – work with a sense of urgency. </a:t>
            </a:r>
          </a:p>
        </p:txBody>
      </p:sp>
      <p:sp>
        <p:nvSpPr>
          <p:cNvPr id="4" name="Slide Number Placeholder 3"/>
          <p:cNvSpPr>
            <a:spLocks noGrp="1"/>
          </p:cNvSpPr>
          <p:nvPr>
            <p:ph type="sldNum" sz="quarter" idx="5"/>
          </p:nvPr>
        </p:nvSpPr>
        <p:spPr/>
        <p:txBody>
          <a:bodyPr/>
          <a:lstStyle/>
          <a:p>
            <a:fld id="{3EE67DBF-45E0-4676-9BB9-A9A7E26D76F4}" type="slidenum">
              <a:rPr lang="en-US" smtClean="0"/>
              <a:t>21</a:t>
            </a:fld>
            <a:endParaRPr lang="en-US"/>
          </a:p>
        </p:txBody>
      </p:sp>
    </p:spTree>
    <p:extLst>
      <p:ext uri="{BB962C8B-B14F-4D97-AF65-F5344CB8AC3E}">
        <p14:creationId xmlns:p14="http://schemas.microsoft.com/office/powerpoint/2010/main" val="2769806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There are no truer words - time kills all deals.</a:t>
            </a:r>
          </a:p>
          <a:p>
            <a:pPr algn="l"/>
            <a:endParaRPr lang="en-US" sz="1200">
              <a:highlight>
                <a:srgbClr val="FFFF00"/>
              </a:highlight>
            </a:endParaRPr>
          </a:p>
          <a:p>
            <a:pPr algn="l"/>
            <a:r>
              <a:rPr lang="en-US" sz="1200">
                <a:highlight>
                  <a:srgbClr val="FFFF00"/>
                </a:highlight>
              </a:rPr>
              <a:t>Our most important piece of advice today is if you’re trying to get your “unicorn” candidate, you need to move as fast as possible once you find them. They have many other opportunities to choose from and can go anywhere, so it’s critical to get them on the phone,  make the process as seamless as possible with as few of steps as possible, to get them to choose your facility over others. </a:t>
            </a:r>
          </a:p>
          <a:p>
            <a:pPr algn="l"/>
            <a:endParaRPr lang="en-US" sz="1200">
              <a:highlight>
                <a:srgbClr val="FFFF00"/>
              </a:highlight>
            </a:endParaRPr>
          </a:p>
          <a:p>
            <a:pPr algn="l"/>
            <a:r>
              <a:rPr lang="en-US" sz="1200">
                <a:highlight>
                  <a:srgbClr val="FFFF00"/>
                </a:highlight>
              </a:rPr>
              <a:t>At The Medicus Firm, we recommend this timeline when approaching these types of candidates. </a:t>
            </a:r>
          </a:p>
          <a:p>
            <a:pPr algn="l"/>
            <a:endParaRPr lang="en-US" sz="1200">
              <a:highlight>
                <a:srgbClr val="FFFF00"/>
              </a:highlight>
            </a:endParaRPr>
          </a:p>
          <a:p>
            <a:pPr algn="l"/>
            <a:r>
              <a:rPr lang="en-US" sz="1200">
                <a:highlight>
                  <a:srgbClr val="FFFF00"/>
                </a:highlight>
              </a:rPr>
              <a:t>(REVIEW TIMELINE AND ADD COMMENTARY)</a:t>
            </a:r>
          </a:p>
          <a:p>
            <a:pPr algn="l"/>
            <a:endParaRPr lang="en-US" sz="1200">
              <a:highlight>
                <a:srgbClr val="FFFF00"/>
              </a:highlight>
            </a:endParaRPr>
          </a:p>
          <a:p>
            <a:pPr algn="l"/>
            <a:r>
              <a:rPr lang="en-US" sz="1200">
                <a:highlight>
                  <a:srgbClr val="FFFF00"/>
                </a:highlight>
              </a:rPr>
              <a:t>A few notes to make here…</a:t>
            </a:r>
          </a:p>
          <a:p>
            <a:pPr algn="l"/>
            <a:endParaRPr lang="en-US" sz="1200">
              <a:highlight>
                <a:srgbClr val="FFFF00"/>
              </a:highlight>
            </a:endParaRPr>
          </a:p>
          <a:p>
            <a:pPr algn="l"/>
            <a:r>
              <a:rPr lang="en-US" sz="1200">
                <a:highlight>
                  <a:srgbClr val="FFFF00"/>
                </a:highlight>
              </a:rPr>
              <a:t>Now I know some of you are wondering what this looks like in the Covid world. Don’t worry – virtual interviewing has proven to be a very useful tactic in the healthcare industry. You heard us speak about the 2021 Physician and Provider Satisfaction survey that The Medicus Firm conducted on a previous slide. Well, in that same survey, 92% of providers respondents said they felt that virtual interviewing was somewhat to very effective. </a:t>
            </a:r>
          </a:p>
          <a:p>
            <a:pPr algn="l"/>
            <a:endParaRPr lang="en-US" sz="1200">
              <a:highlight>
                <a:srgbClr val="FFFF00"/>
              </a:highlight>
            </a:endParaRPr>
          </a:p>
          <a:p>
            <a:pPr algn="l"/>
            <a:r>
              <a:rPr lang="en-US" sz="1200">
                <a:highlight>
                  <a:srgbClr val="FFFF00"/>
                </a:highlight>
              </a:rPr>
              <a:t>Also, we know that some of you may be rolling your eyes about extending an offer 48 hours after the final interview’s completion – trust us, it can be done. But if you feel like that is a bit of a stretch, try to at least get a draft or LOI in front of them within that timeframe to ensure you’re working with speed.</a:t>
            </a:r>
          </a:p>
          <a:p>
            <a:pPr algn="l"/>
            <a:endParaRPr lang="en-US" sz="1200">
              <a:highlight>
                <a:srgbClr val="FFFF00"/>
              </a:highlight>
            </a:endParaRPr>
          </a:p>
        </p:txBody>
      </p:sp>
      <p:sp>
        <p:nvSpPr>
          <p:cNvPr id="4" name="Slide Number Placeholder 3"/>
          <p:cNvSpPr>
            <a:spLocks noGrp="1"/>
          </p:cNvSpPr>
          <p:nvPr>
            <p:ph type="sldNum" sz="quarter" idx="5"/>
          </p:nvPr>
        </p:nvSpPr>
        <p:spPr/>
        <p:txBody>
          <a:bodyPr/>
          <a:lstStyle/>
          <a:p>
            <a:fld id="{3EE67DBF-45E0-4676-9BB9-A9A7E26D76F4}" type="slidenum">
              <a:rPr lang="en-US" smtClean="0"/>
              <a:t>22</a:t>
            </a:fld>
            <a:endParaRPr lang="en-US"/>
          </a:p>
        </p:txBody>
      </p:sp>
    </p:spTree>
    <p:extLst>
      <p:ext uri="{BB962C8B-B14F-4D97-AF65-F5344CB8AC3E}">
        <p14:creationId xmlns:p14="http://schemas.microsoft.com/office/powerpoint/2010/main" val="2298482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just to recap, we talked about these five tips to getting your ideal candidate…your special unicorn:</a:t>
            </a:r>
          </a:p>
          <a:p>
            <a:pPr marL="228600" indent="-228600">
              <a:buFont typeface="+mj-lt"/>
              <a:buAutoNum type="arabicPeriod"/>
            </a:pPr>
            <a:r>
              <a:rPr lang="en-US"/>
              <a:t>Plan your approach ahead of time.</a:t>
            </a:r>
          </a:p>
          <a:p>
            <a:pPr marL="228600" indent="-228600">
              <a:buFont typeface="+mj-lt"/>
              <a:buAutoNum type="arabicPeriod"/>
            </a:pPr>
            <a:r>
              <a:rPr lang="en-US"/>
              <a:t>Don’t limit your target audience.</a:t>
            </a:r>
          </a:p>
          <a:p>
            <a:pPr marL="228600" indent="-228600">
              <a:buFont typeface="+mj-lt"/>
              <a:buAutoNum type="arabicPeriod"/>
            </a:pPr>
            <a:r>
              <a:rPr lang="en-US"/>
              <a:t>Provide an accurate job description and emphasize key benefits.</a:t>
            </a:r>
          </a:p>
          <a:p>
            <a:pPr marL="228600" indent="-228600">
              <a:buFont typeface="+mj-lt"/>
              <a:buAutoNum type="arabicPeriod"/>
            </a:pPr>
            <a:r>
              <a:rPr lang="en-US"/>
              <a:t>Ensure your offer stands out.</a:t>
            </a:r>
          </a:p>
          <a:p>
            <a:pPr marL="228600" indent="-228600">
              <a:buFont typeface="+mj-lt"/>
              <a:buAutoNum type="arabicPeriod"/>
            </a:pPr>
            <a:r>
              <a:rPr lang="en-US"/>
              <a:t>Work with a sense of urgency</a:t>
            </a:r>
          </a:p>
          <a:p>
            <a:pPr marL="0" indent="0">
              <a:buFont typeface="+mj-lt"/>
              <a:buNone/>
            </a:pPr>
            <a:endParaRPr lang="en-US"/>
          </a:p>
          <a:p>
            <a:pPr marL="0" indent="0">
              <a:buFont typeface="+mj-lt"/>
              <a:buNone/>
            </a:pPr>
            <a:r>
              <a:rPr lang="en-US"/>
              <a:t>Implementing these tips into your recruitment toolbox will help you find the ideal candidate, with the skillset, experience and facility fit you’re looking for. </a:t>
            </a:r>
          </a:p>
          <a:p>
            <a:pPr marL="0" indent="0">
              <a:buFont typeface="+mj-lt"/>
              <a:buNone/>
            </a:pPr>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23</a:t>
            </a:fld>
            <a:endParaRPr lang="en-US"/>
          </a:p>
        </p:txBody>
      </p:sp>
    </p:spTree>
    <p:extLst>
      <p:ext uri="{BB962C8B-B14F-4D97-AF65-F5344CB8AC3E}">
        <p14:creationId xmlns:p14="http://schemas.microsoft.com/office/powerpoint/2010/main" val="148091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if you’re still having trouble finding your ideal candidate, your “unicorn”, The Medicus Firm can help.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Placing thousands of providers since the start of our business 20 years ago</a:t>
            </a:r>
            <a:r>
              <a:rPr lang="en-US" sz="1800">
                <a:effectLst/>
                <a:latin typeface="Calibri" panose="020F0502020204030204" pitchFamily="34" charset="0"/>
                <a:ea typeface="Calibri" panose="020F0502020204030204" pitchFamily="34" charset="0"/>
                <a:cs typeface="Times New Roman" panose="02020603050405020304" pitchFamily="18" charset="0"/>
              </a:rPr>
              <a:t>, we leverage an expansive network, have a dedicated industry-expert Recruitment team, modern technology, advanced intelligence data, and hyper-targeted marketing strategies and tactics, to help fill your candidate pool with the right candidates and fast.</a:t>
            </a:r>
            <a:endParaRPr lang="en-US"/>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24</a:t>
            </a:fld>
            <a:endParaRPr lang="en-US"/>
          </a:p>
        </p:txBody>
      </p:sp>
    </p:spTree>
    <p:extLst>
      <p:ext uri="{BB962C8B-B14F-4D97-AF65-F5344CB8AC3E}">
        <p14:creationId xmlns:p14="http://schemas.microsoft.com/office/powerpoint/2010/main" val="66760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questions?</a:t>
            </a:r>
          </a:p>
        </p:txBody>
      </p:sp>
      <p:sp>
        <p:nvSpPr>
          <p:cNvPr id="4" name="Slide Number Placeholder 3"/>
          <p:cNvSpPr>
            <a:spLocks noGrp="1"/>
          </p:cNvSpPr>
          <p:nvPr>
            <p:ph type="sldNum" sz="quarter" idx="5"/>
          </p:nvPr>
        </p:nvSpPr>
        <p:spPr/>
        <p:txBody>
          <a:bodyPr/>
          <a:lstStyle/>
          <a:p>
            <a:fld id="{3EE67DBF-45E0-4676-9BB9-A9A7E26D76F4}" type="slidenum">
              <a:rPr lang="en-US" smtClean="0"/>
              <a:t>25</a:t>
            </a:fld>
            <a:endParaRPr lang="en-US"/>
          </a:p>
        </p:txBody>
      </p:sp>
    </p:spTree>
    <p:extLst>
      <p:ext uri="{BB962C8B-B14F-4D97-AF65-F5344CB8AC3E}">
        <p14:creationId xmlns:p14="http://schemas.microsoft.com/office/powerpoint/2010/main" val="2176872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a:t>
            </a:r>
          </a:p>
        </p:txBody>
      </p:sp>
      <p:sp>
        <p:nvSpPr>
          <p:cNvPr id="4" name="Slide Number Placeholder 3"/>
          <p:cNvSpPr>
            <a:spLocks noGrp="1"/>
          </p:cNvSpPr>
          <p:nvPr>
            <p:ph type="sldNum" sz="quarter" idx="5"/>
          </p:nvPr>
        </p:nvSpPr>
        <p:spPr/>
        <p:txBody>
          <a:bodyPr/>
          <a:lstStyle/>
          <a:p>
            <a:fld id="{3EE67DBF-45E0-4676-9BB9-A9A7E26D76F4}" type="slidenum">
              <a:rPr lang="en-US" smtClean="0"/>
              <a:t>26</a:t>
            </a:fld>
            <a:endParaRPr lang="en-US"/>
          </a:p>
        </p:txBody>
      </p:sp>
    </p:spTree>
    <p:extLst>
      <p:ext uri="{BB962C8B-B14F-4D97-AF65-F5344CB8AC3E}">
        <p14:creationId xmlns:p14="http://schemas.microsoft.com/office/powerpoint/2010/main" val="84327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this example, we’re going to see this through the eyes of my children – this was them a few years ago, they are a bit older now.</a:t>
            </a:r>
          </a:p>
          <a:p>
            <a:r>
              <a:rPr lang="en-US"/>
              <a:t>You know how imaginations are at this age. Everything is absolutely magical.</a:t>
            </a:r>
          </a:p>
          <a:p>
            <a:endParaRPr lang="en-US"/>
          </a:p>
          <a:p>
            <a:r>
              <a:rPr lang="en-US"/>
              <a:t>Like one of my daughter’s most favorite things growing up…</a:t>
            </a:r>
          </a:p>
        </p:txBody>
      </p:sp>
      <p:sp>
        <p:nvSpPr>
          <p:cNvPr id="4" name="Slide Number Placeholder 3"/>
          <p:cNvSpPr>
            <a:spLocks noGrp="1"/>
          </p:cNvSpPr>
          <p:nvPr>
            <p:ph type="sldNum" sz="quarter" idx="5"/>
          </p:nvPr>
        </p:nvSpPr>
        <p:spPr/>
        <p:txBody>
          <a:bodyPr/>
          <a:lstStyle/>
          <a:p>
            <a:fld id="{3EE67DBF-45E0-4676-9BB9-A9A7E26D76F4}" type="slidenum">
              <a:rPr lang="en-US" smtClean="0"/>
              <a:t>3</a:t>
            </a:fld>
            <a:endParaRPr lang="en-US"/>
          </a:p>
        </p:txBody>
      </p:sp>
    </p:spTree>
    <p:extLst>
      <p:ext uri="{BB962C8B-B14F-4D97-AF65-F5344CB8AC3E}">
        <p14:creationId xmlns:p14="http://schemas.microsoft.com/office/powerpoint/2010/main" val="156150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UNICORNS! She was obsessed with them. She had unicorn stuffed animals, blankets, everything…you name it. </a:t>
            </a:r>
          </a:p>
          <a:p>
            <a:endParaRPr lang="en-US"/>
          </a:p>
          <a:p>
            <a:r>
              <a:rPr lang="en-US"/>
              <a:t>What really was it that made these unicorns so fascinating to her? </a:t>
            </a:r>
          </a:p>
          <a:p>
            <a:endParaRPr lang="en-US"/>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4</a:t>
            </a:fld>
            <a:endParaRPr lang="en-US"/>
          </a:p>
        </p:txBody>
      </p:sp>
    </p:spTree>
    <p:extLst>
      <p:ext uri="{BB962C8B-B14F-4D97-AF65-F5344CB8AC3E}">
        <p14:creationId xmlns:p14="http://schemas.microsoft.com/office/powerpoint/2010/main" val="191935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my daughter, unicorns were AMAZING, SPECTACULAR creatures. They have…</a:t>
            </a:r>
          </a:p>
          <a:p>
            <a:pPr marL="171450" indent="-171450">
              <a:buFont typeface="Arial" panose="020B0604020202020204" pitchFamily="34" charset="0"/>
              <a:buChar char="•"/>
            </a:pPr>
            <a:r>
              <a:rPr lang="en-US"/>
              <a:t>beautiful colorful, long-flowing locks </a:t>
            </a:r>
          </a:p>
          <a:p>
            <a:pPr marL="171450" indent="-171450">
              <a:buFont typeface="Arial" panose="020B0604020202020204" pitchFamily="34" charset="0"/>
              <a:buChar char="•"/>
            </a:pPr>
            <a:r>
              <a:rPr lang="en-US"/>
              <a:t>a unique horn</a:t>
            </a:r>
          </a:p>
          <a:p>
            <a:pPr marL="171450" indent="-171450">
              <a:buFont typeface="Arial" panose="020B0604020202020204" pitchFamily="34" charset="0"/>
              <a:buChar char="•"/>
            </a:pPr>
            <a:r>
              <a:rPr lang="en-US"/>
              <a:t>have the ability to fly</a:t>
            </a:r>
          </a:p>
          <a:p>
            <a:pPr marL="171450" indent="-171450">
              <a:buFont typeface="Arial" panose="020B0604020202020204" pitchFamily="34" charset="0"/>
              <a:buChar char="•"/>
            </a:pPr>
            <a:r>
              <a:rPr lang="en-US"/>
              <a:t>and are utterly magical in their essence </a:t>
            </a:r>
          </a:p>
          <a:p>
            <a:pPr marL="0" indent="0">
              <a:buFont typeface="Arial" panose="020B0604020202020204" pitchFamily="34" charset="0"/>
              <a:buNone/>
            </a:pPr>
            <a:endParaRPr lang="en-US"/>
          </a:p>
          <a:p>
            <a:pPr marL="0" indent="0">
              <a:buFont typeface="Arial" panose="020B0604020202020204" pitchFamily="34" charset="0"/>
              <a:buNone/>
            </a:pPr>
            <a:r>
              <a:rPr lang="en-US"/>
              <a:t>And I am sure if you asked my daughter back then, she would say so much more.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5</a:t>
            </a:fld>
            <a:endParaRPr lang="en-US"/>
          </a:p>
        </p:txBody>
      </p:sp>
    </p:spTree>
    <p:extLst>
      <p:ext uri="{BB962C8B-B14F-4D97-AF65-F5344CB8AC3E}">
        <p14:creationId xmlns:p14="http://schemas.microsoft.com/office/powerpoint/2010/main" val="69375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compare them to something, like a regular horse, they are on a COMPLETELY different level in terms of skillset and makeup. </a:t>
            </a:r>
          </a:p>
          <a:p>
            <a:endParaRPr lang="en-US"/>
          </a:p>
          <a:p>
            <a:r>
              <a:rPr lang="en-US"/>
              <a:t>In comparison to a traditional horse, unicorns can outperform on their abilities, they are known to be the best of their kind, and they have this presence about them that doesn’t go unnoticed. </a:t>
            </a:r>
          </a:p>
          <a:p>
            <a:endParaRPr lang="en-US"/>
          </a:p>
          <a:p>
            <a:r>
              <a:rPr lang="en-US"/>
              <a:t>Unicorns are special not only for their talents, but because they are few and far between, too. They aren’t your traditional horse you find everywhere.</a:t>
            </a:r>
          </a:p>
        </p:txBody>
      </p:sp>
      <p:sp>
        <p:nvSpPr>
          <p:cNvPr id="4" name="Slide Number Placeholder 3"/>
          <p:cNvSpPr>
            <a:spLocks noGrp="1"/>
          </p:cNvSpPr>
          <p:nvPr>
            <p:ph type="sldNum" sz="quarter" idx="5"/>
          </p:nvPr>
        </p:nvSpPr>
        <p:spPr/>
        <p:txBody>
          <a:bodyPr/>
          <a:lstStyle/>
          <a:p>
            <a:fld id="{3EE67DBF-45E0-4676-9BB9-A9A7E26D76F4}" type="slidenum">
              <a:rPr lang="en-US" smtClean="0"/>
              <a:t>6</a:t>
            </a:fld>
            <a:endParaRPr lang="en-US"/>
          </a:p>
        </p:txBody>
      </p:sp>
    </p:spTree>
    <p:extLst>
      <p:ext uri="{BB962C8B-B14F-4D97-AF65-F5344CB8AC3E}">
        <p14:creationId xmlns:p14="http://schemas.microsoft.com/office/powerpoint/2010/main" val="5668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got me thinking - it’s kind of like finding your ideal candidates for your open provider positions. </a:t>
            </a:r>
          </a:p>
          <a:p>
            <a:endParaRPr lang="en-US"/>
          </a:p>
          <a:p>
            <a:r>
              <a:rPr lang="en-US"/>
              <a:t>These are talented individuals that have unmatched qualifications and experience and they FIT your needs. </a:t>
            </a:r>
          </a:p>
          <a:p>
            <a:endParaRPr lang="en-US"/>
          </a:p>
          <a:p>
            <a:r>
              <a:rPr lang="en-US"/>
              <a:t>However, they can be extremely hard to find. And if you find them, it can be hard to get them interested in your offer because their options are endless. </a:t>
            </a:r>
          </a:p>
          <a:p>
            <a:endParaRPr lang="en-US"/>
          </a:p>
          <a:p>
            <a:r>
              <a:rPr lang="en-US"/>
              <a:t>This can be extremely frustrating for healthcare facilities who needed to fill their open position yesterday.</a:t>
            </a:r>
          </a:p>
          <a:p>
            <a:endParaRPr lang="en-US"/>
          </a:p>
        </p:txBody>
      </p:sp>
      <p:sp>
        <p:nvSpPr>
          <p:cNvPr id="4" name="Slide Number Placeholder 3"/>
          <p:cNvSpPr>
            <a:spLocks noGrp="1"/>
          </p:cNvSpPr>
          <p:nvPr>
            <p:ph type="sldNum" sz="quarter" idx="5"/>
          </p:nvPr>
        </p:nvSpPr>
        <p:spPr/>
        <p:txBody>
          <a:bodyPr/>
          <a:lstStyle/>
          <a:p>
            <a:fld id="{3EE67DBF-45E0-4676-9BB9-A9A7E26D76F4}" type="slidenum">
              <a:rPr lang="en-US" smtClean="0"/>
              <a:t>7</a:t>
            </a:fld>
            <a:endParaRPr lang="en-US"/>
          </a:p>
        </p:txBody>
      </p:sp>
    </p:spTree>
    <p:extLst>
      <p:ext uri="{BB962C8B-B14F-4D97-AF65-F5344CB8AC3E}">
        <p14:creationId xmlns:p14="http://schemas.microsoft.com/office/powerpoint/2010/main" val="614839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that’s what we’re going to talk about today.</a:t>
            </a:r>
          </a:p>
          <a:p>
            <a:r>
              <a:rPr lang="en-US"/>
              <a:t>Finding YOUR Unicorn. </a:t>
            </a:r>
          </a:p>
          <a:p>
            <a:endParaRPr lang="en-US"/>
          </a:p>
          <a:p>
            <a:r>
              <a:rPr lang="en-US"/>
              <a:t>We want to give you 5 tips that will help you get your ideal provider candidate in your facility.</a:t>
            </a:r>
          </a:p>
        </p:txBody>
      </p:sp>
      <p:sp>
        <p:nvSpPr>
          <p:cNvPr id="4" name="Slide Number Placeholder 3"/>
          <p:cNvSpPr>
            <a:spLocks noGrp="1"/>
          </p:cNvSpPr>
          <p:nvPr>
            <p:ph type="sldNum" sz="quarter" idx="5"/>
          </p:nvPr>
        </p:nvSpPr>
        <p:spPr/>
        <p:txBody>
          <a:bodyPr/>
          <a:lstStyle/>
          <a:p>
            <a:fld id="{3EE67DBF-45E0-4676-9BB9-A9A7E26D76F4}" type="slidenum">
              <a:rPr lang="en-US" smtClean="0"/>
              <a:t>8</a:t>
            </a:fld>
            <a:endParaRPr lang="en-US"/>
          </a:p>
        </p:txBody>
      </p:sp>
    </p:spTree>
    <p:extLst>
      <p:ext uri="{BB962C8B-B14F-4D97-AF65-F5344CB8AC3E}">
        <p14:creationId xmlns:p14="http://schemas.microsoft.com/office/powerpoint/2010/main" val="29503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with tip #1 – plan your approach ahead of time.</a:t>
            </a:r>
          </a:p>
        </p:txBody>
      </p:sp>
      <p:sp>
        <p:nvSpPr>
          <p:cNvPr id="4" name="Slide Number Placeholder 3"/>
          <p:cNvSpPr>
            <a:spLocks noGrp="1"/>
          </p:cNvSpPr>
          <p:nvPr>
            <p:ph type="sldNum" sz="quarter" idx="5"/>
          </p:nvPr>
        </p:nvSpPr>
        <p:spPr/>
        <p:txBody>
          <a:bodyPr/>
          <a:lstStyle/>
          <a:p>
            <a:fld id="{3EE67DBF-45E0-4676-9BB9-A9A7E26D76F4}" type="slidenum">
              <a:rPr lang="en-US" smtClean="0"/>
              <a:t>9</a:t>
            </a:fld>
            <a:endParaRPr lang="en-US"/>
          </a:p>
        </p:txBody>
      </p:sp>
    </p:spTree>
    <p:extLst>
      <p:ext uri="{BB962C8B-B14F-4D97-AF65-F5344CB8AC3E}">
        <p14:creationId xmlns:p14="http://schemas.microsoft.com/office/powerpoint/2010/main" val="2541875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586A-9716-6B44-8588-231F64CCD5BF}"/>
              </a:ext>
            </a:extLst>
          </p:cNvPr>
          <p:cNvSpPr>
            <a:spLocks noGrp="1"/>
          </p:cNvSpPr>
          <p:nvPr>
            <p:ph type="ctrTitle" hasCustomPrompt="1"/>
          </p:nvPr>
        </p:nvSpPr>
        <p:spPr>
          <a:xfrm>
            <a:off x="6096003" y="3140634"/>
            <a:ext cx="5915683" cy="369332"/>
          </a:xfrm>
        </p:spPr>
        <p:txBody>
          <a:bodyPr lIns="0" tIns="0" rIns="0" bIns="0" anchor="b"/>
          <a:lstStyle>
            <a:lvl1pPr algn="l">
              <a:defRPr sz="2400" b="1" i="0">
                <a:solidFill>
                  <a:schemeClr val="tx1"/>
                </a:solidFill>
                <a:latin typeface="+mj-lt"/>
              </a:defRPr>
            </a:lvl1pPr>
          </a:lstStyle>
          <a:p>
            <a:r>
              <a:rPr lang="en-US"/>
              <a:t>Presentation Title</a:t>
            </a:r>
          </a:p>
        </p:txBody>
      </p:sp>
      <p:sp>
        <p:nvSpPr>
          <p:cNvPr id="3" name="Subtitle 2">
            <a:extLst>
              <a:ext uri="{FF2B5EF4-FFF2-40B4-BE49-F238E27FC236}">
                <a16:creationId xmlns:a16="http://schemas.microsoft.com/office/drawing/2014/main" id="{88FBA17D-B8C1-A844-917E-D13EA19D2552}"/>
              </a:ext>
            </a:extLst>
          </p:cNvPr>
          <p:cNvSpPr>
            <a:spLocks noGrp="1"/>
          </p:cNvSpPr>
          <p:nvPr>
            <p:ph type="subTitle" idx="1" hasCustomPrompt="1"/>
          </p:nvPr>
        </p:nvSpPr>
        <p:spPr>
          <a:xfrm>
            <a:off x="6096002" y="3509964"/>
            <a:ext cx="5915683" cy="1655762"/>
          </a:xfrm>
        </p:spPr>
        <p:txBody>
          <a:bodyPr lIns="0" tIns="0" rIns="0" bIns="0">
            <a:normAutofit/>
          </a:bodyPr>
          <a:lstStyle>
            <a:lvl1pPr marL="0" indent="0" algn="l">
              <a:buNone/>
              <a:defRPr sz="1200" b="0" i="0">
                <a:solidFill>
                  <a:schemeClr val="tx1"/>
                </a:solidFill>
                <a:latin typeface="Roboto Light" panose="02000000000000000000" pitchFamily="2" charset="0"/>
                <a:ea typeface="Roboto Light"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Presentation Detail</a:t>
            </a:r>
          </a:p>
        </p:txBody>
      </p:sp>
      <p:sp>
        <p:nvSpPr>
          <p:cNvPr id="5" name="Footer Placeholder 4">
            <a:extLst>
              <a:ext uri="{FF2B5EF4-FFF2-40B4-BE49-F238E27FC236}">
                <a16:creationId xmlns:a16="http://schemas.microsoft.com/office/drawing/2014/main" id="{264C464D-FDAF-3643-BF5F-A1E5651A370C}"/>
              </a:ext>
            </a:extLst>
          </p:cNvPr>
          <p:cNvSpPr>
            <a:spLocks noGrp="1"/>
          </p:cNvSpPr>
          <p:nvPr>
            <p:ph type="ftr" sz="quarter" idx="11"/>
          </p:nvPr>
        </p:nvSpPr>
        <p:spPr/>
        <p:txBody>
          <a:bodyPr lIns="0" tIns="0" rIns="0" bIns="0"/>
          <a:lstStyle/>
          <a:p>
            <a:r>
              <a:rPr lang="en-US"/>
              <a:t>© The Medicus Firm. All rights reserved. Proprietary and confidential. Do not duplicate or share without express permission.</a:t>
            </a:r>
          </a:p>
        </p:txBody>
      </p:sp>
      <p:pic>
        <p:nvPicPr>
          <p:cNvPr id="6" name="Picture 5" descr="Logo&#10;&#10;Description automatically generated">
            <a:extLst>
              <a:ext uri="{FF2B5EF4-FFF2-40B4-BE49-F238E27FC236}">
                <a16:creationId xmlns:a16="http://schemas.microsoft.com/office/drawing/2014/main" id="{F7EC7399-BD55-4A7E-BD4F-084196F30794}"/>
              </a:ext>
            </a:extLst>
          </p:cNvPr>
          <p:cNvPicPr>
            <a:picLocks noChangeAspect="1"/>
          </p:cNvPicPr>
          <p:nvPr userDrawn="1"/>
        </p:nvPicPr>
        <p:blipFill>
          <a:blip r:embed="rId2"/>
          <a:stretch>
            <a:fillRect/>
          </a:stretch>
        </p:blipFill>
        <p:spPr>
          <a:xfrm>
            <a:off x="182884" y="1981201"/>
            <a:ext cx="5352241" cy="1566440"/>
          </a:xfrm>
          <a:prstGeom prst="rect">
            <a:avLst/>
          </a:prstGeom>
        </p:spPr>
      </p:pic>
    </p:spTree>
    <p:extLst>
      <p:ext uri="{BB962C8B-B14F-4D97-AF65-F5344CB8AC3E}">
        <p14:creationId xmlns:p14="http://schemas.microsoft.com/office/powerpoint/2010/main" val="2575587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6711-9470-4EC1-85EA-BF5DF37621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51604A-A7A7-485A-BC9F-ADC027B3C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1B3E9-91C8-425A-AC86-76AE9BC0DB26}"/>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5" name="Footer Placeholder 4">
            <a:extLst>
              <a:ext uri="{FF2B5EF4-FFF2-40B4-BE49-F238E27FC236}">
                <a16:creationId xmlns:a16="http://schemas.microsoft.com/office/drawing/2014/main" id="{1162399B-D808-41B7-B682-DE8EF132C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8163D-0CFA-4B48-9064-8A93E21958B5}"/>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281198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9C6BC-F748-41A9-96B7-8F781CD432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A0A8F4-9715-4234-AF53-05FBBA874D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DE0C40-99BA-4FCC-82C7-2009C9E25A3A}"/>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5" name="Footer Placeholder 4">
            <a:extLst>
              <a:ext uri="{FF2B5EF4-FFF2-40B4-BE49-F238E27FC236}">
                <a16:creationId xmlns:a16="http://schemas.microsoft.com/office/drawing/2014/main" id="{D842A9BE-4FC7-41D6-BC88-FC3371B57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FF86A-F617-4C87-B1C6-3092A42B6102}"/>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1326304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A90E-D459-46D0-A44C-0F8EEFC576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585AA-7C0E-488D-A8EC-AA22102A45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42940-BA5D-4761-A9CC-CCAE400B4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6C6F13-9E67-46BE-A677-91CAD83329AC}"/>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6" name="Footer Placeholder 5">
            <a:extLst>
              <a:ext uri="{FF2B5EF4-FFF2-40B4-BE49-F238E27FC236}">
                <a16:creationId xmlns:a16="http://schemas.microsoft.com/office/drawing/2014/main" id="{17042E7D-34CE-42DE-8D02-7123FBED4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2051E-9B5A-4260-A98C-F6CE46C56893}"/>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4027897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8C0D-7520-44B4-8335-500F7BFA6A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9628C8-037C-4C92-868E-D9D39986C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807324-4696-42A7-AE73-7363BDE855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1A1C32-E740-4014-9081-016B7353C1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7975B-A4C3-476F-A7C5-E6FBB284E3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20F0AF-E244-4614-A27D-BB462B53658B}"/>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8" name="Footer Placeholder 7">
            <a:extLst>
              <a:ext uri="{FF2B5EF4-FFF2-40B4-BE49-F238E27FC236}">
                <a16:creationId xmlns:a16="http://schemas.microsoft.com/office/drawing/2014/main" id="{9AF40648-1376-4C2D-963B-F5BB2E6DC1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CD12C-45ED-40E4-992F-006737FDC27B}"/>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1411551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C36F-7F09-49EE-89C0-202D411205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A6FCD2-6FBD-4C0D-A02F-A58C51AD65B1}"/>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4" name="Footer Placeholder 3">
            <a:extLst>
              <a:ext uri="{FF2B5EF4-FFF2-40B4-BE49-F238E27FC236}">
                <a16:creationId xmlns:a16="http://schemas.microsoft.com/office/drawing/2014/main" id="{07BB4FCA-FEB2-4278-9F87-808D276411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E3AC6D-CA46-4EF9-9A55-4966470F838B}"/>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3117011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5C7E2-F56F-47D2-A131-BE75D4CB88F1}"/>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3" name="Footer Placeholder 2">
            <a:extLst>
              <a:ext uri="{FF2B5EF4-FFF2-40B4-BE49-F238E27FC236}">
                <a16:creationId xmlns:a16="http://schemas.microsoft.com/office/drawing/2014/main" id="{634FF987-F001-419D-95D5-43B42C36B3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38F2DC-0FE3-44AD-B5EF-E8020706CD57}"/>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1576889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ABAFD-BB41-4642-9959-19C9BA5B4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3E57E-5424-4821-B7F3-4CC856EDEE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752963-8A39-4BAD-9318-DA38E38E0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70480-5994-472C-A545-C730B1E891FC}"/>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6" name="Footer Placeholder 5">
            <a:extLst>
              <a:ext uri="{FF2B5EF4-FFF2-40B4-BE49-F238E27FC236}">
                <a16:creationId xmlns:a16="http://schemas.microsoft.com/office/drawing/2014/main" id="{372DB7BA-8448-4451-8CFF-DFAC49000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0E9F52-FDA8-4E39-BC7D-47574594AAD3}"/>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1589505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E684-CD77-4A85-A38D-9ECFDDAA8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A46894-5C21-4B87-8889-2FC66F338C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A1ED82-FABC-470D-98EF-989E76749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2E571C-18C4-45D9-9A1A-3C61B55F10C9}"/>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6" name="Footer Placeholder 5">
            <a:extLst>
              <a:ext uri="{FF2B5EF4-FFF2-40B4-BE49-F238E27FC236}">
                <a16:creationId xmlns:a16="http://schemas.microsoft.com/office/drawing/2014/main" id="{DEFA80A0-6B27-42C8-8364-8905A671E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8E058-08E2-4636-8E87-AF0FAA9C0157}"/>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791771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6716-AEE9-484A-A4A5-CCFB146A8F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DDFF79-C2E1-43BD-A000-109CA43D27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6577D-8CB8-4B9C-A40B-5CB9FAA74131}"/>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5" name="Footer Placeholder 4">
            <a:extLst>
              <a:ext uri="{FF2B5EF4-FFF2-40B4-BE49-F238E27FC236}">
                <a16:creationId xmlns:a16="http://schemas.microsoft.com/office/drawing/2014/main" id="{0C8D0B88-03F8-4DEE-ADD7-8688649F1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55A08-47CD-449C-AA65-7C4EDEFB3A26}"/>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3439550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A4E47-43B1-4180-BA34-BB0046128A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5339E8-41AB-4B4E-BB7D-7006881B19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929A1-8C24-4AAB-AAA2-5B0883DBDD56}"/>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5" name="Footer Placeholder 4">
            <a:extLst>
              <a:ext uri="{FF2B5EF4-FFF2-40B4-BE49-F238E27FC236}">
                <a16:creationId xmlns:a16="http://schemas.microsoft.com/office/drawing/2014/main" id="{B9E77751-E89F-45B9-8B60-D03498FC2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9A364-9C0B-4335-AEE7-DBAB23B786D4}"/>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1701637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Presenta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E40F74-5098-4384-A4D6-6E61971F58B1}"/>
              </a:ext>
            </a:extLst>
          </p:cNvPr>
          <p:cNvSpPr/>
          <p:nvPr userDrawn="1"/>
        </p:nvSpPr>
        <p:spPr>
          <a:xfrm>
            <a:off x="0" y="0"/>
            <a:ext cx="12192000" cy="6858000"/>
          </a:xfrm>
          <a:prstGeom prst="rect">
            <a:avLst/>
          </a:prstGeom>
          <a:solidFill>
            <a:srgbClr val="1E32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D1CC586A-9716-6B44-8588-231F64CCD5BF}"/>
              </a:ext>
            </a:extLst>
          </p:cNvPr>
          <p:cNvSpPr>
            <a:spLocks noGrp="1"/>
          </p:cNvSpPr>
          <p:nvPr>
            <p:ph type="ctrTitle" hasCustomPrompt="1"/>
          </p:nvPr>
        </p:nvSpPr>
        <p:spPr>
          <a:xfrm>
            <a:off x="6096003" y="3140634"/>
            <a:ext cx="5915683" cy="369332"/>
          </a:xfrm>
        </p:spPr>
        <p:txBody>
          <a:bodyPr lIns="0" tIns="0" rIns="0" bIns="0" anchor="b"/>
          <a:lstStyle>
            <a:lvl1pPr algn="l">
              <a:defRPr sz="2400" b="1" i="0">
                <a:solidFill>
                  <a:schemeClr val="bg1"/>
                </a:solidFill>
                <a:latin typeface="+mj-lt"/>
              </a:defRPr>
            </a:lvl1pPr>
          </a:lstStyle>
          <a:p>
            <a:r>
              <a:rPr lang="en-US"/>
              <a:t>Presentation Title</a:t>
            </a:r>
          </a:p>
        </p:txBody>
      </p:sp>
      <p:sp>
        <p:nvSpPr>
          <p:cNvPr id="3" name="Subtitle 2">
            <a:extLst>
              <a:ext uri="{FF2B5EF4-FFF2-40B4-BE49-F238E27FC236}">
                <a16:creationId xmlns:a16="http://schemas.microsoft.com/office/drawing/2014/main" id="{88FBA17D-B8C1-A844-917E-D13EA19D2552}"/>
              </a:ext>
            </a:extLst>
          </p:cNvPr>
          <p:cNvSpPr>
            <a:spLocks noGrp="1"/>
          </p:cNvSpPr>
          <p:nvPr>
            <p:ph type="subTitle" idx="1" hasCustomPrompt="1"/>
          </p:nvPr>
        </p:nvSpPr>
        <p:spPr>
          <a:xfrm>
            <a:off x="6096002" y="3509964"/>
            <a:ext cx="5915683" cy="1655762"/>
          </a:xfrm>
        </p:spPr>
        <p:txBody>
          <a:bodyPr lIns="0" tIns="0" rIns="0" bIns="0">
            <a:normAutofit/>
          </a:bodyPr>
          <a:lstStyle>
            <a:lvl1pPr marL="0" indent="0" algn="l">
              <a:buNone/>
              <a:defRPr sz="1200" b="0" i="0">
                <a:solidFill>
                  <a:schemeClr val="bg1"/>
                </a:solidFill>
                <a:latin typeface="Roboto Light" panose="02000000000000000000" pitchFamily="2" charset="0"/>
                <a:ea typeface="Roboto Light"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Presentation Detail</a:t>
            </a:r>
          </a:p>
        </p:txBody>
      </p:sp>
      <p:sp>
        <p:nvSpPr>
          <p:cNvPr id="5" name="Footer Placeholder 4">
            <a:extLst>
              <a:ext uri="{FF2B5EF4-FFF2-40B4-BE49-F238E27FC236}">
                <a16:creationId xmlns:a16="http://schemas.microsoft.com/office/drawing/2014/main" id="{264C464D-FDAF-3643-BF5F-A1E5651A370C}"/>
              </a:ext>
            </a:extLst>
          </p:cNvPr>
          <p:cNvSpPr>
            <a:spLocks noGrp="1"/>
          </p:cNvSpPr>
          <p:nvPr>
            <p:ph type="ftr" sz="quarter" idx="11"/>
          </p:nvPr>
        </p:nvSpPr>
        <p:spPr/>
        <p:txBody>
          <a:bodyPr lIns="0" tIns="0" rIns="0" bIns="0"/>
          <a:lstStyle/>
          <a:p>
            <a:r>
              <a:rPr lang="en-US"/>
              <a:t>© The Medicus Firm. All rights reserved. Proprietary and confidential. Do not duplicate or share without express permission.</a:t>
            </a:r>
          </a:p>
        </p:txBody>
      </p:sp>
      <p:pic>
        <p:nvPicPr>
          <p:cNvPr id="7" name="Picture 6" descr="Logo&#10;&#10;Description automatically generated">
            <a:extLst>
              <a:ext uri="{FF2B5EF4-FFF2-40B4-BE49-F238E27FC236}">
                <a16:creationId xmlns:a16="http://schemas.microsoft.com/office/drawing/2014/main" id="{20E48C46-D026-4F11-96B7-D958DE9D7CA2}"/>
              </a:ext>
            </a:extLst>
          </p:cNvPr>
          <p:cNvPicPr>
            <a:picLocks noChangeAspect="1"/>
          </p:cNvPicPr>
          <p:nvPr userDrawn="1"/>
        </p:nvPicPr>
        <p:blipFill>
          <a:blip r:embed="rId2"/>
          <a:stretch>
            <a:fillRect/>
          </a:stretch>
        </p:blipFill>
        <p:spPr>
          <a:xfrm>
            <a:off x="180322" y="2012682"/>
            <a:ext cx="5176435" cy="1516626"/>
          </a:xfrm>
          <a:prstGeom prst="rect">
            <a:avLst/>
          </a:prstGeom>
        </p:spPr>
      </p:pic>
    </p:spTree>
    <p:extLst>
      <p:ext uri="{BB962C8B-B14F-4D97-AF65-F5344CB8AC3E}">
        <p14:creationId xmlns:p14="http://schemas.microsoft.com/office/powerpoint/2010/main" val="2121542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Presenta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E40F74-5098-4384-A4D6-6E61971F58B1}"/>
              </a:ext>
            </a:extLst>
          </p:cNvPr>
          <p:cNvSpPr/>
          <p:nvPr userDrawn="1"/>
        </p:nvSpPr>
        <p:spPr>
          <a:xfrm>
            <a:off x="0" y="0"/>
            <a:ext cx="12192000" cy="6858000"/>
          </a:xfrm>
          <a:prstGeom prst="rect">
            <a:avLst/>
          </a:prstGeom>
          <a:solidFill>
            <a:srgbClr val="6E1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D1CC586A-9716-6B44-8588-231F64CCD5BF}"/>
              </a:ext>
            </a:extLst>
          </p:cNvPr>
          <p:cNvSpPr>
            <a:spLocks noGrp="1"/>
          </p:cNvSpPr>
          <p:nvPr>
            <p:ph type="ctrTitle" hasCustomPrompt="1"/>
          </p:nvPr>
        </p:nvSpPr>
        <p:spPr>
          <a:xfrm>
            <a:off x="6096003" y="3140634"/>
            <a:ext cx="5915683" cy="369332"/>
          </a:xfrm>
        </p:spPr>
        <p:txBody>
          <a:bodyPr lIns="0" tIns="0" rIns="0" bIns="0" anchor="b"/>
          <a:lstStyle>
            <a:lvl1pPr algn="l">
              <a:defRPr sz="2400" b="1" i="0">
                <a:solidFill>
                  <a:schemeClr val="bg1"/>
                </a:solidFill>
                <a:latin typeface="+mj-lt"/>
              </a:defRPr>
            </a:lvl1pPr>
          </a:lstStyle>
          <a:p>
            <a:r>
              <a:rPr lang="en-US"/>
              <a:t>Presentation Title</a:t>
            </a:r>
          </a:p>
        </p:txBody>
      </p:sp>
      <p:sp>
        <p:nvSpPr>
          <p:cNvPr id="3" name="Subtitle 2">
            <a:extLst>
              <a:ext uri="{FF2B5EF4-FFF2-40B4-BE49-F238E27FC236}">
                <a16:creationId xmlns:a16="http://schemas.microsoft.com/office/drawing/2014/main" id="{88FBA17D-B8C1-A844-917E-D13EA19D2552}"/>
              </a:ext>
            </a:extLst>
          </p:cNvPr>
          <p:cNvSpPr>
            <a:spLocks noGrp="1"/>
          </p:cNvSpPr>
          <p:nvPr>
            <p:ph type="subTitle" idx="1" hasCustomPrompt="1"/>
          </p:nvPr>
        </p:nvSpPr>
        <p:spPr>
          <a:xfrm>
            <a:off x="6096002" y="3509964"/>
            <a:ext cx="5915683" cy="1655762"/>
          </a:xfrm>
        </p:spPr>
        <p:txBody>
          <a:bodyPr lIns="0" tIns="0" rIns="0" bIns="0">
            <a:normAutofit/>
          </a:bodyPr>
          <a:lstStyle>
            <a:lvl1pPr marL="0" indent="0" algn="l">
              <a:buNone/>
              <a:defRPr sz="1200" b="0" i="0">
                <a:solidFill>
                  <a:schemeClr val="bg1"/>
                </a:solidFill>
                <a:latin typeface="Roboto Light" panose="02000000000000000000" pitchFamily="2" charset="0"/>
                <a:ea typeface="Roboto Light"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Presentation Detail</a:t>
            </a:r>
          </a:p>
        </p:txBody>
      </p:sp>
      <p:sp>
        <p:nvSpPr>
          <p:cNvPr id="5" name="Footer Placeholder 4">
            <a:extLst>
              <a:ext uri="{FF2B5EF4-FFF2-40B4-BE49-F238E27FC236}">
                <a16:creationId xmlns:a16="http://schemas.microsoft.com/office/drawing/2014/main" id="{264C464D-FDAF-3643-BF5F-A1E5651A370C}"/>
              </a:ext>
            </a:extLst>
          </p:cNvPr>
          <p:cNvSpPr>
            <a:spLocks noGrp="1"/>
          </p:cNvSpPr>
          <p:nvPr>
            <p:ph type="ftr" sz="quarter" idx="11"/>
          </p:nvPr>
        </p:nvSpPr>
        <p:spPr/>
        <p:txBody>
          <a:bodyPr lIns="0" tIns="0" rIns="0" bIns="0"/>
          <a:lstStyle/>
          <a:p>
            <a:r>
              <a:rPr lang="en-US"/>
              <a:t>© The Medicus Firm. All rights reserved. Proprietary and confidential. Do not duplicate or share without express permission.</a:t>
            </a:r>
          </a:p>
        </p:txBody>
      </p:sp>
      <p:pic>
        <p:nvPicPr>
          <p:cNvPr id="7" name="Picture 6" descr="Logo&#10;&#10;Description automatically generated">
            <a:extLst>
              <a:ext uri="{FF2B5EF4-FFF2-40B4-BE49-F238E27FC236}">
                <a16:creationId xmlns:a16="http://schemas.microsoft.com/office/drawing/2014/main" id="{20E48C46-D026-4F11-96B7-D958DE9D7CA2}"/>
              </a:ext>
            </a:extLst>
          </p:cNvPr>
          <p:cNvPicPr>
            <a:picLocks noChangeAspect="1"/>
          </p:cNvPicPr>
          <p:nvPr userDrawn="1"/>
        </p:nvPicPr>
        <p:blipFill>
          <a:blip r:embed="rId2"/>
          <a:stretch>
            <a:fillRect/>
          </a:stretch>
        </p:blipFill>
        <p:spPr>
          <a:xfrm>
            <a:off x="180322" y="2012682"/>
            <a:ext cx="5176435" cy="1516626"/>
          </a:xfrm>
          <a:prstGeom prst="rect">
            <a:avLst/>
          </a:prstGeom>
        </p:spPr>
      </p:pic>
    </p:spTree>
    <p:extLst>
      <p:ext uri="{BB962C8B-B14F-4D97-AF65-F5344CB8AC3E}">
        <p14:creationId xmlns:p14="http://schemas.microsoft.com/office/powerpoint/2010/main" val="2771360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Vertically Centere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8782CA-0814-694F-8802-8436E42D8B5C}"/>
              </a:ext>
            </a:extLst>
          </p:cNvPr>
          <p:cNvSpPr>
            <a:spLocks noGrp="1"/>
          </p:cNvSpPr>
          <p:nvPr>
            <p:ph type="ftr" sz="quarter" idx="10"/>
          </p:nvPr>
        </p:nvSpPr>
        <p:spPr/>
        <p:txBody>
          <a:bodyPr/>
          <a:lstStyle/>
          <a:p>
            <a:r>
              <a:rPr lang="en-US"/>
              <a:t>© The Medicus Firm. All rights reserved. Proprietary and confidential. Do not duplicate or share without express permission.</a:t>
            </a:r>
          </a:p>
        </p:txBody>
      </p:sp>
      <p:sp>
        <p:nvSpPr>
          <p:cNvPr id="4" name="Slide Number Placeholder 3">
            <a:extLst>
              <a:ext uri="{FF2B5EF4-FFF2-40B4-BE49-F238E27FC236}">
                <a16:creationId xmlns:a16="http://schemas.microsoft.com/office/drawing/2014/main" id="{BE23F4AC-40EB-134B-9D3A-B12F2DF75F37}"/>
              </a:ext>
            </a:extLst>
          </p:cNvPr>
          <p:cNvSpPr>
            <a:spLocks noGrp="1"/>
          </p:cNvSpPr>
          <p:nvPr>
            <p:ph type="sldNum" sz="quarter" idx="11"/>
          </p:nvPr>
        </p:nvSpPr>
        <p:spPr/>
        <p:txBody>
          <a:bodyPr/>
          <a:lstStyle/>
          <a:p>
            <a:fld id="{408DC6F8-B5ED-0D4C-8247-045D7D76CD01}" type="slidenum">
              <a:rPr lang="en-US" smtClean="0"/>
              <a:pPr/>
              <a:t>‹#›</a:t>
            </a:fld>
            <a:endParaRPr lang="en-US"/>
          </a:p>
        </p:txBody>
      </p:sp>
      <p:sp>
        <p:nvSpPr>
          <p:cNvPr id="6" name="Text Placeholder 3">
            <a:extLst>
              <a:ext uri="{FF2B5EF4-FFF2-40B4-BE49-F238E27FC236}">
                <a16:creationId xmlns:a16="http://schemas.microsoft.com/office/drawing/2014/main" id="{C44B165A-5471-CD44-A383-9D5541AB6E37}"/>
              </a:ext>
            </a:extLst>
          </p:cNvPr>
          <p:cNvSpPr>
            <a:spLocks noGrp="1"/>
          </p:cNvSpPr>
          <p:nvPr>
            <p:ph type="body" sz="quarter" idx="15" hasCustomPrompt="1"/>
          </p:nvPr>
        </p:nvSpPr>
        <p:spPr>
          <a:xfrm>
            <a:off x="460248" y="6243812"/>
            <a:ext cx="11274552" cy="80791"/>
          </a:xfrm>
        </p:spPr>
        <p:txBody>
          <a:bodyPr wrap="square" anchor="b" anchorCtr="0">
            <a:spAutoFit/>
          </a:bodyPr>
          <a:lstStyle>
            <a:lvl1pPr>
              <a:spcBef>
                <a:spcPts val="0"/>
              </a:spcBef>
              <a:defRPr sz="525" b="0" i="0">
                <a:solidFill>
                  <a:schemeClr val="bg1"/>
                </a:solidFill>
                <a:latin typeface="Roboto Light" panose="02000000000000000000" pitchFamily="2" charset="0"/>
                <a:ea typeface="Roboto Light" panose="02000000000000000000" pitchFamily="2" charset="0"/>
              </a:defRPr>
            </a:lvl1pPr>
          </a:lstStyle>
          <a:p>
            <a:pPr lvl="0"/>
            <a:r>
              <a:rPr lang="en-US"/>
              <a:t>Click to edit footnote</a:t>
            </a:r>
          </a:p>
        </p:txBody>
      </p:sp>
      <p:sp>
        <p:nvSpPr>
          <p:cNvPr id="10" name="Content Placeholder 9">
            <a:extLst>
              <a:ext uri="{FF2B5EF4-FFF2-40B4-BE49-F238E27FC236}">
                <a16:creationId xmlns:a16="http://schemas.microsoft.com/office/drawing/2014/main" id="{F01B4557-B7AB-8D4E-BF9D-293FC98B0C4D}"/>
              </a:ext>
            </a:extLst>
          </p:cNvPr>
          <p:cNvSpPr>
            <a:spLocks noGrp="1"/>
          </p:cNvSpPr>
          <p:nvPr>
            <p:ph sz="quarter" idx="16" hasCustomPrompt="1"/>
          </p:nvPr>
        </p:nvSpPr>
        <p:spPr>
          <a:xfrm>
            <a:off x="457200" y="533400"/>
            <a:ext cx="11274552" cy="5791200"/>
          </a:xfrm>
        </p:spPr>
        <p:txBody>
          <a:bodyPr anchor="ctr"/>
          <a:lstStyle>
            <a:lvl1pPr marL="0" marR="0" indent="0" algn="l" defTabSz="685783" rtl="0" eaLnBrk="1" fontAlgn="auto" latinLnBrk="0" hangingPunct="1">
              <a:lnSpc>
                <a:spcPct val="100000"/>
              </a:lnSpc>
              <a:spcBef>
                <a:spcPts val="0"/>
              </a:spcBef>
              <a:spcAft>
                <a:spcPts val="225"/>
              </a:spcAft>
              <a:buClrTx/>
              <a:buSzTx/>
              <a:buFont typeface="Arial" panose="020B0604020202020204" pitchFamily="34" charset="0"/>
              <a:buNone/>
              <a:tabLst/>
              <a:defRPr sz="825">
                <a:solidFill>
                  <a:schemeClr val="tx1"/>
                </a:solidFill>
              </a:defRPr>
            </a:lvl1pPr>
            <a:lvl2pPr>
              <a:lnSpc>
                <a:spcPct val="80000"/>
              </a:lnSpc>
              <a:spcAft>
                <a:spcPts val="451"/>
              </a:spcAft>
              <a:defRPr sz="2400" b="0" i="0">
                <a:solidFill>
                  <a:schemeClr val="tx1"/>
                </a:solidFill>
                <a:latin typeface="+mj-lt"/>
              </a:defRPr>
            </a:lvl2pPr>
            <a:lvl3pPr marL="3572" indent="0">
              <a:lnSpc>
                <a:spcPct val="80000"/>
              </a:lnSpc>
              <a:spcAft>
                <a:spcPts val="451"/>
              </a:spcAft>
              <a:buFontTx/>
              <a:buNone/>
              <a:defRPr sz="900">
                <a:solidFill>
                  <a:schemeClr val="tx1"/>
                </a:solidFill>
              </a:defRPr>
            </a:lvl3pPr>
            <a:lvl4pPr marL="175018" indent="-175018">
              <a:lnSpc>
                <a:spcPct val="80000"/>
              </a:lnSpc>
              <a:spcAft>
                <a:spcPts val="451"/>
              </a:spcAft>
              <a:buFont typeface="Wingdings" pitchFamily="2" charset="2"/>
              <a:buChar char="§"/>
              <a:tabLst/>
              <a:defRPr sz="1351">
                <a:solidFill>
                  <a:schemeClr val="tx1"/>
                </a:solidFill>
              </a:defRPr>
            </a:lvl4pPr>
            <a:lvl5pPr marL="345273" indent="-175018">
              <a:lnSpc>
                <a:spcPct val="80000"/>
              </a:lnSpc>
              <a:spcAft>
                <a:spcPts val="451"/>
              </a:spcAft>
              <a:buFont typeface="Courier New" panose="02070309020205020404" pitchFamily="49" charset="0"/>
              <a:buChar char="o"/>
              <a:tabLst/>
              <a:defRPr sz="1200">
                <a:solidFill>
                  <a:schemeClr val="tx1"/>
                </a:solidFill>
              </a:defRPr>
            </a:lvl5pPr>
          </a:lstStyle>
          <a:p>
            <a:pPr marL="0" marR="0" lvl="1" indent="0" algn="l" defTabSz="685783" rtl="0" eaLnBrk="1" fontAlgn="auto" latinLnBrk="0" hangingPunct="1">
              <a:lnSpc>
                <a:spcPct val="100000"/>
              </a:lnSpc>
              <a:spcBef>
                <a:spcPts val="0"/>
              </a:spcBef>
              <a:spcAft>
                <a:spcPts val="225"/>
              </a:spcAft>
              <a:buClrTx/>
              <a:buSzTx/>
              <a:buFont typeface="Arial" panose="020B0604020202020204" pitchFamily="34" charset="0"/>
              <a:buNone/>
              <a:tabLst/>
              <a:defRPr/>
            </a:pPr>
            <a:r>
              <a:rPr lang="en-US"/>
              <a:t>Section Title</a:t>
            </a:r>
          </a:p>
          <a:p>
            <a:pPr lvl="2"/>
            <a:r>
              <a:rPr lang="en-US"/>
              <a:t>Section Description</a:t>
            </a:r>
          </a:p>
        </p:txBody>
      </p:sp>
      <p:pic>
        <p:nvPicPr>
          <p:cNvPr id="7" name="Picture 6" descr="Logo&#10;&#10;Description automatically generated">
            <a:extLst>
              <a:ext uri="{FF2B5EF4-FFF2-40B4-BE49-F238E27FC236}">
                <a16:creationId xmlns:a16="http://schemas.microsoft.com/office/drawing/2014/main" id="{08139334-0E87-424B-B9D1-8454EC55AD0D}"/>
              </a:ext>
            </a:extLst>
          </p:cNvPr>
          <p:cNvPicPr>
            <a:picLocks noChangeAspect="1"/>
          </p:cNvPicPr>
          <p:nvPr userDrawn="1"/>
        </p:nvPicPr>
        <p:blipFill>
          <a:blip r:embed="rId2"/>
          <a:stretch>
            <a:fillRect/>
          </a:stretch>
        </p:blipFill>
        <p:spPr>
          <a:xfrm>
            <a:off x="10461007" y="6181296"/>
            <a:ext cx="1270747" cy="371909"/>
          </a:xfrm>
          <a:prstGeom prst="rect">
            <a:avLst/>
          </a:prstGeom>
        </p:spPr>
      </p:pic>
    </p:spTree>
    <p:extLst>
      <p:ext uri="{BB962C8B-B14F-4D97-AF65-F5344CB8AC3E}">
        <p14:creationId xmlns:p14="http://schemas.microsoft.com/office/powerpoint/2010/main" val="71541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574A-5BF8-D440-9E89-4DC68F461AA6}"/>
              </a:ext>
            </a:extLst>
          </p:cNvPr>
          <p:cNvSpPr>
            <a:spLocks noGrp="1"/>
          </p:cNvSpPr>
          <p:nvPr>
            <p:ph type="title" hasCustomPrompt="1"/>
          </p:nvPr>
        </p:nvSpPr>
        <p:spPr>
          <a:xfrm>
            <a:off x="457200" y="548644"/>
            <a:ext cx="11274552" cy="346377"/>
          </a:xfrm>
        </p:spPr>
        <p:txBody>
          <a:bodyPr/>
          <a:lstStyle>
            <a:lvl1pPr>
              <a:defRPr>
                <a:solidFill>
                  <a:schemeClr val="tx1"/>
                </a:solidFill>
                <a:latin typeface="+mj-lt"/>
              </a:defRPr>
            </a:lvl1pPr>
          </a:lstStyle>
          <a:p>
            <a:r>
              <a:rPr lang="en-US"/>
              <a:t>Slide Headline/Primary Message</a:t>
            </a:r>
          </a:p>
        </p:txBody>
      </p:sp>
      <p:sp>
        <p:nvSpPr>
          <p:cNvPr id="3" name="Footer Placeholder 2">
            <a:extLst>
              <a:ext uri="{FF2B5EF4-FFF2-40B4-BE49-F238E27FC236}">
                <a16:creationId xmlns:a16="http://schemas.microsoft.com/office/drawing/2014/main" id="{AB8782CA-0814-694F-8802-8436E42D8B5C}"/>
              </a:ext>
            </a:extLst>
          </p:cNvPr>
          <p:cNvSpPr>
            <a:spLocks noGrp="1"/>
          </p:cNvSpPr>
          <p:nvPr>
            <p:ph type="ftr" sz="quarter" idx="10"/>
          </p:nvPr>
        </p:nvSpPr>
        <p:spPr/>
        <p:txBody>
          <a:bodyPr/>
          <a:lstStyle/>
          <a:p>
            <a:r>
              <a:rPr lang="en-US"/>
              <a:t>© The Medicus Firm. All rights reserved. Proprietary and confidential. Do not duplicate or share without express permission.</a:t>
            </a:r>
          </a:p>
        </p:txBody>
      </p:sp>
      <p:sp>
        <p:nvSpPr>
          <p:cNvPr id="4" name="Slide Number Placeholder 3">
            <a:extLst>
              <a:ext uri="{FF2B5EF4-FFF2-40B4-BE49-F238E27FC236}">
                <a16:creationId xmlns:a16="http://schemas.microsoft.com/office/drawing/2014/main" id="{BE23F4AC-40EB-134B-9D3A-B12F2DF75F37}"/>
              </a:ext>
            </a:extLst>
          </p:cNvPr>
          <p:cNvSpPr>
            <a:spLocks noGrp="1"/>
          </p:cNvSpPr>
          <p:nvPr>
            <p:ph type="sldNum" sz="quarter" idx="11"/>
          </p:nvPr>
        </p:nvSpPr>
        <p:spPr/>
        <p:txBody>
          <a:bodyPr/>
          <a:lstStyle/>
          <a:p>
            <a:fld id="{408DC6F8-B5ED-0D4C-8247-045D7D76CD01}" type="slidenum">
              <a:rPr lang="en-US" smtClean="0"/>
              <a:pPr/>
              <a:t>‹#›</a:t>
            </a:fld>
            <a:endParaRPr lang="en-US"/>
          </a:p>
        </p:txBody>
      </p:sp>
      <p:sp>
        <p:nvSpPr>
          <p:cNvPr id="5" name="Text Placeholder 10">
            <a:extLst>
              <a:ext uri="{FF2B5EF4-FFF2-40B4-BE49-F238E27FC236}">
                <a16:creationId xmlns:a16="http://schemas.microsoft.com/office/drawing/2014/main" id="{19E62992-4ABC-D541-AA61-6046135745EC}"/>
              </a:ext>
            </a:extLst>
          </p:cNvPr>
          <p:cNvSpPr>
            <a:spLocks noGrp="1"/>
          </p:cNvSpPr>
          <p:nvPr>
            <p:ph type="body" sz="quarter" idx="13" hasCustomPrompt="1"/>
          </p:nvPr>
        </p:nvSpPr>
        <p:spPr>
          <a:xfrm>
            <a:off x="460248" y="406092"/>
            <a:ext cx="11274552" cy="121252"/>
          </a:xfrm>
        </p:spPr>
        <p:txBody>
          <a:bodyPr wrap="square" anchor="b" anchorCtr="0">
            <a:spAutoFit/>
          </a:bodyPr>
          <a:lstStyle>
            <a:lvl1pPr>
              <a:defRPr sz="788">
                <a:solidFill>
                  <a:schemeClr val="bg1">
                    <a:lumMod val="50000"/>
                  </a:schemeClr>
                </a:solidFill>
              </a:defRPr>
            </a:lvl1pPr>
          </a:lstStyle>
          <a:p>
            <a:pPr lvl="0"/>
            <a:r>
              <a:rPr lang="en-US"/>
              <a:t>Section Title</a:t>
            </a:r>
          </a:p>
        </p:txBody>
      </p:sp>
      <p:sp>
        <p:nvSpPr>
          <p:cNvPr id="6" name="Text Placeholder 3">
            <a:extLst>
              <a:ext uri="{FF2B5EF4-FFF2-40B4-BE49-F238E27FC236}">
                <a16:creationId xmlns:a16="http://schemas.microsoft.com/office/drawing/2014/main" id="{C44B165A-5471-CD44-A383-9D5541AB6E37}"/>
              </a:ext>
            </a:extLst>
          </p:cNvPr>
          <p:cNvSpPr>
            <a:spLocks noGrp="1"/>
          </p:cNvSpPr>
          <p:nvPr>
            <p:ph type="body" sz="quarter" idx="15" hasCustomPrompt="1"/>
          </p:nvPr>
        </p:nvSpPr>
        <p:spPr>
          <a:xfrm>
            <a:off x="460248" y="6243812"/>
            <a:ext cx="11274552" cy="80791"/>
          </a:xfrm>
        </p:spPr>
        <p:txBody>
          <a:bodyPr wrap="square" anchor="b" anchorCtr="0">
            <a:spAutoFit/>
          </a:bodyPr>
          <a:lstStyle>
            <a:lvl1pPr>
              <a:spcBef>
                <a:spcPts val="0"/>
              </a:spcBef>
              <a:defRPr sz="525" b="0" i="0">
                <a:solidFill>
                  <a:schemeClr val="bg1"/>
                </a:solidFill>
                <a:latin typeface="Roboto Light" panose="02000000000000000000" pitchFamily="2" charset="0"/>
                <a:ea typeface="Roboto Light" panose="02000000000000000000" pitchFamily="2" charset="0"/>
              </a:defRPr>
            </a:lvl1pPr>
          </a:lstStyle>
          <a:p>
            <a:pPr lvl="0"/>
            <a:r>
              <a:rPr lang="en-US"/>
              <a:t>Click to edit footnote</a:t>
            </a:r>
          </a:p>
        </p:txBody>
      </p:sp>
      <p:sp>
        <p:nvSpPr>
          <p:cNvPr id="10" name="Content Placeholder 9">
            <a:extLst>
              <a:ext uri="{FF2B5EF4-FFF2-40B4-BE49-F238E27FC236}">
                <a16:creationId xmlns:a16="http://schemas.microsoft.com/office/drawing/2014/main" id="{F01B4557-B7AB-8D4E-BF9D-293FC98B0C4D}"/>
              </a:ext>
            </a:extLst>
          </p:cNvPr>
          <p:cNvSpPr>
            <a:spLocks noGrp="1"/>
          </p:cNvSpPr>
          <p:nvPr>
            <p:ph sz="quarter" idx="16" hasCustomPrompt="1"/>
          </p:nvPr>
        </p:nvSpPr>
        <p:spPr>
          <a:xfrm>
            <a:off x="457200" y="1005840"/>
            <a:ext cx="11274552" cy="5120640"/>
          </a:xfrm>
        </p:spPr>
        <p:txBody>
          <a:bodyPr/>
          <a:lstStyle/>
          <a:p>
            <a:pPr lvl="0"/>
            <a:r>
              <a:rPr lang="en-US"/>
              <a:t>Slide details/story.</a:t>
            </a:r>
          </a:p>
          <a:p>
            <a:pPr lvl="1"/>
            <a:r>
              <a:rPr lang="en-US"/>
              <a:t>Body</a:t>
            </a:r>
          </a:p>
          <a:p>
            <a:pPr lvl="2"/>
            <a:r>
              <a:rPr lang="en-US"/>
              <a:t>List level one</a:t>
            </a:r>
          </a:p>
          <a:p>
            <a:pPr lvl="3"/>
            <a:r>
              <a:rPr lang="en-US"/>
              <a:t>List level two</a:t>
            </a:r>
          </a:p>
          <a:p>
            <a:pPr lvl="4"/>
            <a:r>
              <a:rPr lang="en-US"/>
              <a:t>List level three</a:t>
            </a:r>
          </a:p>
        </p:txBody>
      </p:sp>
      <p:pic>
        <p:nvPicPr>
          <p:cNvPr id="8" name="Picture 7" descr="Logo&#10;&#10;Description automatically generated">
            <a:extLst>
              <a:ext uri="{FF2B5EF4-FFF2-40B4-BE49-F238E27FC236}">
                <a16:creationId xmlns:a16="http://schemas.microsoft.com/office/drawing/2014/main" id="{FA432C16-2831-49D0-B7EF-C2DB8DBE5B02}"/>
              </a:ext>
            </a:extLst>
          </p:cNvPr>
          <p:cNvPicPr>
            <a:picLocks noChangeAspect="1"/>
          </p:cNvPicPr>
          <p:nvPr userDrawn="1"/>
        </p:nvPicPr>
        <p:blipFill>
          <a:blip r:embed="rId2"/>
          <a:stretch>
            <a:fillRect/>
          </a:stretch>
        </p:blipFill>
        <p:spPr>
          <a:xfrm>
            <a:off x="10461007" y="6181296"/>
            <a:ext cx="1270747" cy="371909"/>
          </a:xfrm>
          <a:prstGeom prst="rect">
            <a:avLst/>
          </a:prstGeom>
        </p:spPr>
      </p:pic>
    </p:spTree>
    <p:extLst>
      <p:ext uri="{BB962C8B-B14F-4D97-AF65-F5344CB8AC3E}">
        <p14:creationId xmlns:p14="http://schemas.microsoft.com/office/powerpoint/2010/main" val="2693901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8782CA-0814-694F-8802-8436E42D8B5C}"/>
              </a:ext>
            </a:extLst>
          </p:cNvPr>
          <p:cNvSpPr>
            <a:spLocks noGrp="1"/>
          </p:cNvSpPr>
          <p:nvPr>
            <p:ph type="ftr" sz="quarter" idx="10"/>
          </p:nvPr>
        </p:nvSpPr>
        <p:spPr/>
        <p:txBody>
          <a:bodyPr/>
          <a:lstStyle/>
          <a:p>
            <a:r>
              <a:rPr lang="en-US"/>
              <a:t>© The Medicus Firm. All rights reserved. Proprietary and confidential. Do not duplicate or share without express permission.</a:t>
            </a:r>
          </a:p>
        </p:txBody>
      </p:sp>
      <p:sp>
        <p:nvSpPr>
          <p:cNvPr id="4" name="Slide Number Placeholder 3">
            <a:extLst>
              <a:ext uri="{FF2B5EF4-FFF2-40B4-BE49-F238E27FC236}">
                <a16:creationId xmlns:a16="http://schemas.microsoft.com/office/drawing/2014/main" id="{BE23F4AC-40EB-134B-9D3A-B12F2DF75F37}"/>
              </a:ext>
            </a:extLst>
          </p:cNvPr>
          <p:cNvSpPr>
            <a:spLocks noGrp="1"/>
          </p:cNvSpPr>
          <p:nvPr>
            <p:ph type="sldNum" sz="quarter" idx="11"/>
          </p:nvPr>
        </p:nvSpPr>
        <p:spPr/>
        <p:txBody>
          <a:bodyPr/>
          <a:lstStyle/>
          <a:p>
            <a:fld id="{408DC6F8-B5ED-0D4C-8247-045D7D76CD01}" type="slidenum">
              <a:rPr lang="en-US" smtClean="0"/>
              <a:pPr/>
              <a:t>‹#›</a:t>
            </a:fld>
            <a:endParaRPr lang="en-US"/>
          </a:p>
        </p:txBody>
      </p:sp>
      <p:sp>
        <p:nvSpPr>
          <p:cNvPr id="6" name="Text Placeholder 3">
            <a:extLst>
              <a:ext uri="{FF2B5EF4-FFF2-40B4-BE49-F238E27FC236}">
                <a16:creationId xmlns:a16="http://schemas.microsoft.com/office/drawing/2014/main" id="{C44B165A-5471-CD44-A383-9D5541AB6E37}"/>
              </a:ext>
            </a:extLst>
          </p:cNvPr>
          <p:cNvSpPr>
            <a:spLocks noGrp="1"/>
          </p:cNvSpPr>
          <p:nvPr>
            <p:ph type="body" sz="quarter" idx="15" hasCustomPrompt="1"/>
          </p:nvPr>
        </p:nvSpPr>
        <p:spPr>
          <a:xfrm>
            <a:off x="460248" y="6243812"/>
            <a:ext cx="11274552" cy="80791"/>
          </a:xfrm>
        </p:spPr>
        <p:txBody>
          <a:bodyPr wrap="square" anchor="b" anchorCtr="0">
            <a:spAutoFit/>
          </a:bodyPr>
          <a:lstStyle>
            <a:lvl1pPr>
              <a:spcBef>
                <a:spcPts val="0"/>
              </a:spcBef>
              <a:defRPr sz="525" b="0" i="0">
                <a:solidFill>
                  <a:schemeClr val="bg1"/>
                </a:solidFill>
                <a:latin typeface="Roboto Light" panose="02000000000000000000" pitchFamily="2" charset="0"/>
                <a:ea typeface="Roboto Light" panose="02000000000000000000" pitchFamily="2" charset="0"/>
              </a:defRPr>
            </a:lvl1pPr>
          </a:lstStyle>
          <a:p>
            <a:pPr lvl="0"/>
            <a:r>
              <a:rPr lang="en-US"/>
              <a:t>Click to edit footnote</a:t>
            </a:r>
          </a:p>
        </p:txBody>
      </p:sp>
      <p:pic>
        <p:nvPicPr>
          <p:cNvPr id="5" name="Picture 4" descr="Logo&#10;&#10;Description automatically generated">
            <a:extLst>
              <a:ext uri="{FF2B5EF4-FFF2-40B4-BE49-F238E27FC236}">
                <a16:creationId xmlns:a16="http://schemas.microsoft.com/office/drawing/2014/main" id="{A14854C4-8FD2-4E59-9B90-701D1C6E0C57}"/>
              </a:ext>
            </a:extLst>
          </p:cNvPr>
          <p:cNvPicPr>
            <a:picLocks noChangeAspect="1"/>
          </p:cNvPicPr>
          <p:nvPr userDrawn="1"/>
        </p:nvPicPr>
        <p:blipFill>
          <a:blip r:embed="rId2"/>
          <a:stretch>
            <a:fillRect/>
          </a:stretch>
        </p:blipFill>
        <p:spPr>
          <a:xfrm>
            <a:off x="10461007" y="6181296"/>
            <a:ext cx="1270747" cy="371909"/>
          </a:xfrm>
          <a:prstGeom prst="rect">
            <a:avLst/>
          </a:prstGeom>
        </p:spPr>
      </p:pic>
    </p:spTree>
    <p:extLst>
      <p:ext uri="{BB962C8B-B14F-4D97-AF65-F5344CB8AC3E}">
        <p14:creationId xmlns:p14="http://schemas.microsoft.com/office/powerpoint/2010/main" val="1390604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ertically Centere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8782CA-0814-694F-8802-8436E42D8B5C}"/>
              </a:ext>
            </a:extLst>
          </p:cNvPr>
          <p:cNvSpPr>
            <a:spLocks noGrp="1"/>
          </p:cNvSpPr>
          <p:nvPr>
            <p:ph type="ftr" sz="quarter" idx="10"/>
          </p:nvPr>
        </p:nvSpPr>
        <p:spPr/>
        <p:txBody>
          <a:bodyPr/>
          <a:lstStyle/>
          <a:p>
            <a:r>
              <a:rPr lang="en-US"/>
              <a:t>© The Medicus Firm. All rights reserved. Proprietary and confidential. Do not duplicate or share without express permission.</a:t>
            </a:r>
          </a:p>
        </p:txBody>
      </p:sp>
      <p:sp>
        <p:nvSpPr>
          <p:cNvPr id="4" name="Slide Number Placeholder 3">
            <a:extLst>
              <a:ext uri="{FF2B5EF4-FFF2-40B4-BE49-F238E27FC236}">
                <a16:creationId xmlns:a16="http://schemas.microsoft.com/office/drawing/2014/main" id="{BE23F4AC-40EB-134B-9D3A-B12F2DF75F37}"/>
              </a:ext>
            </a:extLst>
          </p:cNvPr>
          <p:cNvSpPr>
            <a:spLocks noGrp="1"/>
          </p:cNvSpPr>
          <p:nvPr>
            <p:ph type="sldNum" sz="quarter" idx="11"/>
          </p:nvPr>
        </p:nvSpPr>
        <p:spPr/>
        <p:txBody>
          <a:bodyPr/>
          <a:lstStyle/>
          <a:p>
            <a:fld id="{408DC6F8-B5ED-0D4C-8247-045D7D76CD01}" type="slidenum">
              <a:rPr lang="en-US" smtClean="0"/>
              <a:pPr/>
              <a:t>‹#›</a:t>
            </a:fld>
            <a:endParaRPr lang="en-US"/>
          </a:p>
        </p:txBody>
      </p:sp>
      <p:sp>
        <p:nvSpPr>
          <p:cNvPr id="6" name="Text Placeholder 3">
            <a:extLst>
              <a:ext uri="{FF2B5EF4-FFF2-40B4-BE49-F238E27FC236}">
                <a16:creationId xmlns:a16="http://schemas.microsoft.com/office/drawing/2014/main" id="{C44B165A-5471-CD44-A383-9D5541AB6E37}"/>
              </a:ext>
            </a:extLst>
          </p:cNvPr>
          <p:cNvSpPr>
            <a:spLocks noGrp="1"/>
          </p:cNvSpPr>
          <p:nvPr>
            <p:ph type="body" sz="quarter" idx="15" hasCustomPrompt="1"/>
          </p:nvPr>
        </p:nvSpPr>
        <p:spPr>
          <a:xfrm>
            <a:off x="460248" y="6243812"/>
            <a:ext cx="11274552" cy="80791"/>
          </a:xfrm>
        </p:spPr>
        <p:txBody>
          <a:bodyPr wrap="square" anchor="b" anchorCtr="0">
            <a:spAutoFit/>
          </a:bodyPr>
          <a:lstStyle>
            <a:lvl1pPr>
              <a:spcBef>
                <a:spcPts val="0"/>
              </a:spcBef>
              <a:defRPr sz="525" b="0" i="0">
                <a:solidFill>
                  <a:schemeClr val="bg1"/>
                </a:solidFill>
                <a:latin typeface="Roboto Light" panose="02000000000000000000" pitchFamily="2" charset="0"/>
                <a:ea typeface="Roboto Light" panose="02000000000000000000" pitchFamily="2" charset="0"/>
              </a:defRPr>
            </a:lvl1pPr>
          </a:lstStyle>
          <a:p>
            <a:pPr lvl="0"/>
            <a:r>
              <a:rPr lang="en-US"/>
              <a:t>Click to edit footnote</a:t>
            </a:r>
          </a:p>
        </p:txBody>
      </p:sp>
      <p:sp>
        <p:nvSpPr>
          <p:cNvPr id="10" name="Content Placeholder 9">
            <a:extLst>
              <a:ext uri="{FF2B5EF4-FFF2-40B4-BE49-F238E27FC236}">
                <a16:creationId xmlns:a16="http://schemas.microsoft.com/office/drawing/2014/main" id="{F01B4557-B7AB-8D4E-BF9D-293FC98B0C4D}"/>
              </a:ext>
            </a:extLst>
          </p:cNvPr>
          <p:cNvSpPr>
            <a:spLocks noGrp="1"/>
          </p:cNvSpPr>
          <p:nvPr>
            <p:ph sz="quarter" idx="16" hasCustomPrompt="1"/>
          </p:nvPr>
        </p:nvSpPr>
        <p:spPr>
          <a:xfrm>
            <a:off x="457200" y="533400"/>
            <a:ext cx="11274552" cy="5791200"/>
          </a:xfrm>
        </p:spPr>
        <p:txBody>
          <a:bodyPr anchor="ctr"/>
          <a:lstStyle>
            <a:lvl1pPr marL="0" marR="0" indent="0" algn="l" defTabSz="685783" rtl="0" eaLnBrk="1" fontAlgn="auto" latinLnBrk="0" hangingPunct="1">
              <a:lnSpc>
                <a:spcPct val="100000"/>
              </a:lnSpc>
              <a:spcBef>
                <a:spcPts val="0"/>
              </a:spcBef>
              <a:spcAft>
                <a:spcPts val="225"/>
              </a:spcAft>
              <a:buClrTx/>
              <a:buSzTx/>
              <a:buFont typeface="Arial" panose="020B0604020202020204" pitchFamily="34" charset="0"/>
              <a:buNone/>
              <a:tabLst/>
              <a:defRPr sz="825">
                <a:solidFill>
                  <a:schemeClr val="tx1"/>
                </a:solidFill>
              </a:defRPr>
            </a:lvl1pPr>
            <a:lvl2pPr>
              <a:lnSpc>
                <a:spcPct val="80000"/>
              </a:lnSpc>
              <a:spcAft>
                <a:spcPts val="451"/>
              </a:spcAft>
              <a:defRPr sz="2400" b="0" i="0">
                <a:solidFill>
                  <a:schemeClr val="tx1"/>
                </a:solidFill>
                <a:latin typeface="+mj-lt"/>
              </a:defRPr>
            </a:lvl2pPr>
            <a:lvl3pPr marL="3572" indent="0">
              <a:lnSpc>
                <a:spcPct val="80000"/>
              </a:lnSpc>
              <a:spcAft>
                <a:spcPts val="451"/>
              </a:spcAft>
              <a:buFontTx/>
              <a:buNone/>
              <a:defRPr sz="1351">
                <a:solidFill>
                  <a:schemeClr val="tx1"/>
                </a:solidFill>
              </a:defRPr>
            </a:lvl3pPr>
            <a:lvl4pPr marL="175018" indent="-175018">
              <a:lnSpc>
                <a:spcPct val="80000"/>
              </a:lnSpc>
              <a:spcAft>
                <a:spcPts val="451"/>
              </a:spcAft>
              <a:buFont typeface="Wingdings" pitchFamily="2" charset="2"/>
              <a:buChar char="§"/>
              <a:tabLst/>
              <a:defRPr sz="1351">
                <a:solidFill>
                  <a:schemeClr val="tx1"/>
                </a:solidFill>
              </a:defRPr>
            </a:lvl4pPr>
            <a:lvl5pPr marL="345273" indent="-175018">
              <a:lnSpc>
                <a:spcPct val="80000"/>
              </a:lnSpc>
              <a:spcAft>
                <a:spcPts val="451"/>
              </a:spcAft>
              <a:buFont typeface="Courier New" panose="02070309020205020404" pitchFamily="49" charset="0"/>
              <a:buChar char="o"/>
              <a:tabLst/>
              <a:defRPr sz="1200">
                <a:solidFill>
                  <a:schemeClr val="tx1"/>
                </a:solidFill>
              </a:defRPr>
            </a:lvl5pPr>
          </a:lstStyle>
          <a:p>
            <a:pPr marL="0" marR="0" lvl="0" indent="0" algn="l" defTabSz="685783" rtl="0" eaLnBrk="1" fontAlgn="auto" latinLnBrk="0" hangingPunct="1">
              <a:lnSpc>
                <a:spcPct val="100000"/>
              </a:lnSpc>
              <a:spcBef>
                <a:spcPts val="0"/>
              </a:spcBef>
              <a:spcAft>
                <a:spcPts val="225"/>
              </a:spcAft>
              <a:buClrTx/>
              <a:buSzTx/>
              <a:buFont typeface="Arial" panose="020B0604020202020204" pitchFamily="34" charset="0"/>
              <a:buNone/>
              <a:tabLst/>
              <a:defRPr/>
            </a:pPr>
            <a:r>
              <a:rPr lang="en-US"/>
              <a:t>Section Title</a:t>
            </a:r>
          </a:p>
          <a:p>
            <a:pPr marL="0" marR="0" lvl="1" indent="0" algn="l" defTabSz="685783" rtl="0" eaLnBrk="1" fontAlgn="auto" latinLnBrk="0" hangingPunct="1">
              <a:lnSpc>
                <a:spcPct val="100000"/>
              </a:lnSpc>
              <a:spcBef>
                <a:spcPts val="0"/>
              </a:spcBef>
              <a:spcAft>
                <a:spcPts val="225"/>
              </a:spcAft>
              <a:buClrTx/>
              <a:buSzTx/>
              <a:buFont typeface="Arial" panose="020B0604020202020204" pitchFamily="34" charset="0"/>
              <a:buNone/>
              <a:tabLst/>
              <a:defRPr/>
            </a:pPr>
            <a:r>
              <a:rPr lang="en-US"/>
              <a:t>Slide Headline/Primary Message</a:t>
            </a:r>
          </a:p>
          <a:p>
            <a:pPr lvl="2"/>
            <a:r>
              <a:rPr lang="en-US"/>
              <a:t>Body</a:t>
            </a:r>
          </a:p>
          <a:p>
            <a:pPr lvl="3"/>
            <a:r>
              <a:rPr lang="en-US"/>
              <a:t>List level two</a:t>
            </a:r>
          </a:p>
          <a:p>
            <a:pPr lvl="4"/>
            <a:r>
              <a:rPr lang="en-US"/>
              <a:t>List level three</a:t>
            </a:r>
          </a:p>
        </p:txBody>
      </p:sp>
      <p:pic>
        <p:nvPicPr>
          <p:cNvPr id="7" name="Picture 6" descr="Logo&#10;&#10;Description automatically generated">
            <a:extLst>
              <a:ext uri="{FF2B5EF4-FFF2-40B4-BE49-F238E27FC236}">
                <a16:creationId xmlns:a16="http://schemas.microsoft.com/office/drawing/2014/main" id="{08139334-0E87-424B-B9D1-8454EC55AD0D}"/>
              </a:ext>
            </a:extLst>
          </p:cNvPr>
          <p:cNvPicPr>
            <a:picLocks noChangeAspect="1"/>
          </p:cNvPicPr>
          <p:nvPr userDrawn="1"/>
        </p:nvPicPr>
        <p:blipFill>
          <a:blip r:embed="rId2"/>
          <a:stretch>
            <a:fillRect/>
          </a:stretch>
        </p:blipFill>
        <p:spPr>
          <a:xfrm>
            <a:off x="10461007" y="6181296"/>
            <a:ext cx="1270747" cy="371909"/>
          </a:xfrm>
          <a:prstGeom prst="rect">
            <a:avLst/>
          </a:prstGeom>
        </p:spPr>
      </p:pic>
    </p:spTree>
    <p:extLst>
      <p:ext uri="{BB962C8B-B14F-4D97-AF65-F5344CB8AC3E}">
        <p14:creationId xmlns:p14="http://schemas.microsoft.com/office/powerpoint/2010/main" val="843765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02">
  <p:cSld name="Title only 02">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997400" y="559768"/>
            <a:ext cx="21972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1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13683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D5A9-EE69-45C2-97B4-9330CA4489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9B7504-21DD-4D63-9FE3-A4C20E939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0AB248-F0B2-44D4-A81D-9B2EDC6F8154}"/>
              </a:ext>
            </a:extLst>
          </p:cNvPr>
          <p:cNvSpPr>
            <a:spLocks noGrp="1"/>
          </p:cNvSpPr>
          <p:nvPr>
            <p:ph type="dt" sz="half" idx="10"/>
          </p:nvPr>
        </p:nvSpPr>
        <p:spPr/>
        <p:txBody>
          <a:bodyPr/>
          <a:lstStyle/>
          <a:p>
            <a:fld id="{3F9689C1-7F73-41BD-A717-50D40C3BD9A9}" type="datetimeFigureOut">
              <a:rPr lang="en-US" smtClean="0"/>
              <a:t>9/18/2021</a:t>
            </a:fld>
            <a:endParaRPr lang="en-US"/>
          </a:p>
        </p:txBody>
      </p:sp>
      <p:sp>
        <p:nvSpPr>
          <p:cNvPr id="5" name="Footer Placeholder 4">
            <a:extLst>
              <a:ext uri="{FF2B5EF4-FFF2-40B4-BE49-F238E27FC236}">
                <a16:creationId xmlns:a16="http://schemas.microsoft.com/office/drawing/2014/main" id="{9728A147-717D-4B9C-BC8C-32191091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D6327-BAFA-4A1B-96B6-9A38F2D17CD3}"/>
              </a:ext>
            </a:extLst>
          </p:cNvPr>
          <p:cNvSpPr>
            <a:spLocks noGrp="1"/>
          </p:cNvSpPr>
          <p:nvPr>
            <p:ph type="sldNum" sz="quarter" idx="12"/>
          </p:nvPr>
        </p:nvSpPr>
        <p:spPr/>
        <p:txBody>
          <a:bodyPr/>
          <a:lstStyle/>
          <a:p>
            <a:fld id="{1BE412BE-5016-455D-8C2B-B90ACCED6A43}" type="slidenum">
              <a:rPr lang="en-US" smtClean="0"/>
              <a:t>‹#›</a:t>
            </a:fld>
            <a:endParaRPr lang="en-US"/>
          </a:p>
        </p:txBody>
      </p:sp>
    </p:spTree>
    <p:extLst>
      <p:ext uri="{BB962C8B-B14F-4D97-AF65-F5344CB8AC3E}">
        <p14:creationId xmlns:p14="http://schemas.microsoft.com/office/powerpoint/2010/main" val="163006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3BD94E-589B-6547-AE7C-EE7EA85E5DC1}"/>
              </a:ext>
            </a:extLst>
          </p:cNvPr>
          <p:cNvSpPr>
            <a:spLocks noGrp="1"/>
          </p:cNvSpPr>
          <p:nvPr>
            <p:ph type="title"/>
          </p:nvPr>
        </p:nvSpPr>
        <p:spPr>
          <a:xfrm>
            <a:off x="457200" y="548644"/>
            <a:ext cx="11274552" cy="346377"/>
          </a:xfrm>
          <a:prstGeom prst="rect">
            <a:avLst/>
          </a:prstGeom>
        </p:spPr>
        <p:txBody>
          <a:bodyPr vert="horz" lIns="0" tIns="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D229029D-65CA-184A-B9D0-B4B0155DBB76}"/>
              </a:ext>
            </a:extLst>
          </p:cNvPr>
          <p:cNvSpPr>
            <a:spLocks noGrp="1"/>
          </p:cNvSpPr>
          <p:nvPr>
            <p:ph type="body" idx="1"/>
          </p:nvPr>
        </p:nvSpPr>
        <p:spPr>
          <a:xfrm>
            <a:off x="457200" y="1005840"/>
            <a:ext cx="11274552" cy="5120640"/>
          </a:xfrm>
          <a:prstGeom prst="rect">
            <a:avLst/>
          </a:prstGeom>
        </p:spPr>
        <p:txBody>
          <a:bodyPr vert="horz" lIns="0" tIns="0" rIns="0" bIns="0" rtlCol="0">
            <a:normAutofit/>
          </a:bodyPr>
          <a:lstStyle/>
          <a:p>
            <a:pPr lvl="0"/>
            <a:r>
              <a:rPr lang="en-US"/>
              <a:t>Click to edit Master text styles</a:t>
            </a:r>
          </a:p>
          <a:p>
            <a:pPr lvl="1"/>
            <a:r>
              <a:rPr lang="en-US"/>
              <a:t>Two</a:t>
            </a:r>
          </a:p>
          <a:p>
            <a:pPr lvl="2"/>
            <a:r>
              <a:rPr lang="en-US"/>
              <a:t>Three</a:t>
            </a:r>
          </a:p>
          <a:p>
            <a:pPr lvl="3"/>
            <a:r>
              <a:rPr lang="en-US"/>
              <a:t>Four</a:t>
            </a:r>
          </a:p>
          <a:p>
            <a:pPr lvl="4"/>
            <a:r>
              <a:rPr lang="en-US"/>
              <a:t>Five</a:t>
            </a:r>
          </a:p>
        </p:txBody>
      </p:sp>
      <p:sp>
        <p:nvSpPr>
          <p:cNvPr id="5" name="Footer Placeholder 4">
            <a:extLst>
              <a:ext uri="{FF2B5EF4-FFF2-40B4-BE49-F238E27FC236}">
                <a16:creationId xmlns:a16="http://schemas.microsoft.com/office/drawing/2014/main" id="{E8BEA33A-7EEB-0744-99DD-E5F84B9BD76E}"/>
              </a:ext>
            </a:extLst>
          </p:cNvPr>
          <p:cNvSpPr>
            <a:spLocks noGrp="1"/>
          </p:cNvSpPr>
          <p:nvPr>
            <p:ph type="ftr" sz="quarter" idx="3"/>
          </p:nvPr>
        </p:nvSpPr>
        <p:spPr>
          <a:xfrm>
            <a:off x="182883" y="6606636"/>
            <a:ext cx="11061123" cy="69378"/>
          </a:xfrm>
          <a:prstGeom prst="rect">
            <a:avLst/>
          </a:prstGeom>
        </p:spPr>
        <p:txBody>
          <a:bodyPr vert="horz" lIns="0" tIns="0" rIns="0" bIns="0" rtlCol="0" anchor="b" anchorCtr="0">
            <a:spAutoFit/>
          </a:bodyPr>
          <a:lstStyle>
            <a:lvl1pPr algn="l">
              <a:defRPr sz="451">
                <a:solidFill>
                  <a:schemeClr val="tx1">
                    <a:tint val="75000"/>
                  </a:schemeClr>
                </a:solidFill>
              </a:defRPr>
            </a:lvl1pPr>
          </a:lstStyle>
          <a:p>
            <a:r>
              <a:rPr lang="en-US"/>
              <a:t>© </a:t>
            </a:r>
            <a:r>
              <a:rPr lang="en-US" err="1"/>
              <a:t>StackPath</a:t>
            </a:r>
            <a:r>
              <a:rPr lang="en-US"/>
              <a:t> Technologies, LLC. All rights reserved. Proprietary and confidential. Do not duplicate or share without express permission.</a:t>
            </a:r>
          </a:p>
        </p:txBody>
      </p:sp>
      <p:sp>
        <p:nvSpPr>
          <p:cNvPr id="6" name="Slide Number Placeholder 5">
            <a:extLst>
              <a:ext uri="{FF2B5EF4-FFF2-40B4-BE49-F238E27FC236}">
                <a16:creationId xmlns:a16="http://schemas.microsoft.com/office/drawing/2014/main" id="{A5A3EE54-90BF-8549-A5D9-7DCAA030234C}"/>
              </a:ext>
            </a:extLst>
          </p:cNvPr>
          <p:cNvSpPr>
            <a:spLocks noGrp="1"/>
          </p:cNvSpPr>
          <p:nvPr>
            <p:ph type="sldNum" sz="quarter" idx="4"/>
          </p:nvPr>
        </p:nvSpPr>
        <p:spPr>
          <a:xfrm>
            <a:off x="11393427" y="190610"/>
            <a:ext cx="618259" cy="184666"/>
          </a:xfrm>
          <a:prstGeom prst="rect">
            <a:avLst/>
          </a:prstGeom>
        </p:spPr>
        <p:txBody>
          <a:bodyPr vert="horz" lIns="0" tIns="0" rIns="0" bIns="0" rtlCol="0" anchor="b" anchorCtr="0">
            <a:spAutoFit/>
          </a:bodyPr>
          <a:lstStyle>
            <a:lvl1pPr algn="r">
              <a:defRPr sz="1200">
                <a:solidFill>
                  <a:schemeClr val="tx1">
                    <a:tint val="75000"/>
                  </a:schemeClr>
                </a:solidFill>
              </a:defRPr>
            </a:lvl1pPr>
          </a:lstStyle>
          <a:p>
            <a:fld id="{408DC6F8-B5ED-0D4C-8247-045D7D76CD01}" type="slidenum">
              <a:rPr lang="en-US" smtClean="0"/>
              <a:pPr/>
              <a:t>‹#›</a:t>
            </a:fld>
            <a:endParaRPr lang="en-US"/>
          </a:p>
        </p:txBody>
      </p:sp>
      <p:pic>
        <p:nvPicPr>
          <p:cNvPr id="9" name="Graphic 8">
            <a:extLst>
              <a:ext uri="{FF2B5EF4-FFF2-40B4-BE49-F238E27FC236}">
                <a16:creationId xmlns:a16="http://schemas.microsoft.com/office/drawing/2014/main" id="{664B8CA9-4C14-E34E-9C43-32A6B66504D5}"/>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138453" y="6248400"/>
            <a:ext cx="596351" cy="228600"/>
          </a:xfrm>
          <a:prstGeom prst="rect">
            <a:avLst/>
          </a:prstGeom>
        </p:spPr>
      </p:pic>
    </p:spTree>
    <p:extLst>
      <p:ext uri="{BB962C8B-B14F-4D97-AF65-F5344CB8AC3E}">
        <p14:creationId xmlns:p14="http://schemas.microsoft.com/office/powerpoint/2010/main" val="1492618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hf hdr="0" dt="0"/>
  <p:txStyles>
    <p:titleStyle>
      <a:lvl1pPr algn="l" defTabSz="685783" rtl="0" eaLnBrk="1" latinLnBrk="0" hangingPunct="1">
        <a:lnSpc>
          <a:spcPct val="100000"/>
        </a:lnSpc>
        <a:spcBef>
          <a:spcPct val="0"/>
        </a:spcBef>
        <a:buNone/>
        <a:defRPr sz="2251" b="1" i="0" kern="1200">
          <a:solidFill>
            <a:schemeClr val="tx1"/>
          </a:solidFill>
          <a:latin typeface="+mj-lt"/>
          <a:ea typeface="+mj-ea"/>
          <a:cs typeface="+mj-cs"/>
        </a:defRPr>
      </a:lvl1pPr>
    </p:titleStyle>
    <p:bodyStyle>
      <a:lvl1pPr marL="0" indent="0" algn="l" defTabSz="685783" rtl="0" eaLnBrk="1" latinLnBrk="0" hangingPunct="1">
        <a:lnSpc>
          <a:spcPct val="100000"/>
        </a:lnSpc>
        <a:spcBef>
          <a:spcPts val="0"/>
        </a:spcBef>
        <a:spcAft>
          <a:spcPts val="225"/>
        </a:spcAft>
        <a:buFont typeface="Arial" panose="020B0604020202020204" pitchFamily="34" charset="0"/>
        <a:buNone/>
        <a:defRPr sz="1351" kern="1200">
          <a:solidFill>
            <a:schemeClr val="tx1"/>
          </a:solidFill>
          <a:latin typeface="+mn-lt"/>
          <a:ea typeface="+mn-ea"/>
          <a:cs typeface="+mn-cs"/>
        </a:defRPr>
      </a:lvl1pPr>
      <a:lvl2pPr marL="0" indent="0" algn="l" defTabSz="685783" rtl="0" eaLnBrk="1" latinLnBrk="0" hangingPunct="1">
        <a:lnSpc>
          <a:spcPct val="100000"/>
        </a:lnSpc>
        <a:spcBef>
          <a:spcPts val="225"/>
        </a:spcBef>
        <a:buFontTx/>
        <a:buNone/>
        <a:tabLst/>
        <a:defRPr sz="1351" kern="1200">
          <a:solidFill>
            <a:schemeClr val="tx1"/>
          </a:solidFill>
          <a:latin typeface="+mj-lt"/>
          <a:ea typeface="+mn-ea"/>
          <a:cs typeface="+mn-cs"/>
        </a:defRPr>
      </a:lvl2pPr>
      <a:lvl3pPr marL="171446" indent="-167874" algn="l" defTabSz="685783" rtl="0" eaLnBrk="1" latinLnBrk="0" hangingPunct="1">
        <a:lnSpc>
          <a:spcPct val="100000"/>
        </a:lnSpc>
        <a:spcBef>
          <a:spcPts val="0"/>
        </a:spcBef>
        <a:buFont typeface="Wingdings" pitchFamily="2" charset="2"/>
        <a:buChar char="§"/>
        <a:tabLst/>
        <a:defRPr sz="1200" kern="1200">
          <a:solidFill>
            <a:schemeClr val="tx1"/>
          </a:solidFill>
          <a:latin typeface="+mn-lt"/>
          <a:ea typeface="+mn-ea"/>
          <a:cs typeface="+mn-cs"/>
        </a:defRPr>
      </a:lvl3pPr>
      <a:lvl4pPr marL="344082" indent="-172637" algn="l" defTabSz="685783" rtl="0" eaLnBrk="1" latinLnBrk="0" hangingPunct="1">
        <a:lnSpc>
          <a:spcPct val="100000"/>
        </a:lnSpc>
        <a:spcBef>
          <a:spcPts val="0"/>
        </a:spcBef>
        <a:buFont typeface="Courier New" panose="02070309020205020404" pitchFamily="49" charset="0"/>
        <a:buChar char="o"/>
        <a:tabLst/>
        <a:defRPr sz="1051" kern="1200">
          <a:solidFill>
            <a:schemeClr val="tx1"/>
          </a:solidFill>
          <a:latin typeface="+mn-lt"/>
          <a:ea typeface="+mn-ea"/>
          <a:cs typeface="+mn-cs"/>
        </a:defRPr>
      </a:lvl4pPr>
      <a:lvl5pPr marL="516718" indent="-172637" algn="l" defTabSz="685783" rtl="0" eaLnBrk="1" latinLnBrk="0" hangingPunct="1">
        <a:lnSpc>
          <a:spcPct val="100000"/>
        </a:lnSpc>
        <a:spcBef>
          <a:spcPts val="0"/>
        </a:spcBef>
        <a:buFont typeface="Arial" panose="020B0604020202020204" pitchFamily="34" charset="0"/>
        <a:buChar char="•"/>
        <a:tabLst/>
        <a:defRPr sz="1051" kern="1200">
          <a:solidFill>
            <a:schemeClr val="tx1"/>
          </a:solidFill>
          <a:latin typeface="+mn-lt"/>
          <a:ea typeface="+mn-ea"/>
          <a:cs typeface="+mn-cs"/>
        </a:defRPr>
      </a:lvl5pPr>
      <a:lvl6pPr marL="3572" indent="0" algn="l" defTabSz="685783" rtl="0" eaLnBrk="1" latinLnBrk="0" hangingPunct="1">
        <a:lnSpc>
          <a:spcPct val="100000"/>
        </a:lnSpc>
        <a:spcBef>
          <a:spcPts val="0"/>
        </a:spcBef>
        <a:buSzPct val="100000"/>
        <a:buFontTx/>
        <a:buNone/>
        <a:tabLst/>
        <a:defRPr sz="1051" kern="1200">
          <a:solidFill>
            <a:schemeClr val="tx1"/>
          </a:solidFill>
          <a:latin typeface="+mn-lt"/>
          <a:ea typeface="+mn-ea"/>
          <a:cs typeface="+mn-cs"/>
        </a:defRPr>
      </a:lvl6pPr>
      <a:lvl7pPr marL="3572" indent="0" algn="l" defTabSz="685783" rtl="0" eaLnBrk="1" latinLnBrk="0" hangingPunct="1">
        <a:lnSpc>
          <a:spcPct val="100000"/>
        </a:lnSpc>
        <a:spcBef>
          <a:spcPts val="0"/>
        </a:spcBef>
        <a:buFontTx/>
        <a:buNone/>
        <a:tabLst/>
        <a:defRPr sz="10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5120">
          <p15:clr>
            <a:srgbClr val="F26B43"/>
          </p15:clr>
        </p15:guide>
        <p15:guide id="3" orient="horz" pos="252">
          <p15:clr>
            <a:srgbClr val="F26B43"/>
          </p15:clr>
        </p15:guide>
        <p15:guide id="4" orient="horz" pos="2988">
          <p15:clr>
            <a:srgbClr val="F26B43"/>
          </p15:clr>
        </p15:guide>
        <p15:guide id="5" pos="384">
          <p15:clr>
            <a:srgbClr val="F26B43"/>
          </p15:clr>
        </p15:guide>
        <p15:guide id="6" pos="98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3076B5-F7D1-456A-973E-033B97B234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5D17BF-8C58-4E70-89A5-544F24490A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EDAEE-A1B2-4745-A5DB-DFBB5FC716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689C1-7F73-41BD-A717-50D40C3BD9A9}" type="datetimeFigureOut">
              <a:rPr lang="en-US" smtClean="0"/>
              <a:t>9/18/2021</a:t>
            </a:fld>
            <a:endParaRPr lang="en-US"/>
          </a:p>
        </p:txBody>
      </p:sp>
      <p:sp>
        <p:nvSpPr>
          <p:cNvPr id="5" name="Footer Placeholder 4">
            <a:extLst>
              <a:ext uri="{FF2B5EF4-FFF2-40B4-BE49-F238E27FC236}">
                <a16:creationId xmlns:a16="http://schemas.microsoft.com/office/drawing/2014/main" id="{B50977EC-D273-4B68-8C29-9359DBB8F9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960272-F321-4CAE-8225-5FF83CB951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412BE-5016-455D-8C2B-B90ACCED6A43}" type="slidenum">
              <a:rPr lang="en-US" smtClean="0"/>
              <a:t>‹#›</a:t>
            </a:fld>
            <a:endParaRPr lang="en-US"/>
          </a:p>
        </p:txBody>
      </p:sp>
    </p:spTree>
    <p:extLst>
      <p:ext uri="{BB962C8B-B14F-4D97-AF65-F5344CB8AC3E}">
        <p14:creationId xmlns:p14="http://schemas.microsoft.com/office/powerpoint/2010/main" val="1604867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D865-BE33-4903-96B7-2B314BF239DE}"/>
              </a:ext>
            </a:extLst>
          </p:cNvPr>
          <p:cNvSpPr>
            <a:spLocks noGrp="1"/>
          </p:cNvSpPr>
          <p:nvPr>
            <p:ph type="title"/>
          </p:nvPr>
        </p:nvSpPr>
        <p:spPr/>
        <p:txBody>
          <a:bodyPr/>
          <a:lstStyle/>
          <a:p>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D5AE468D-9BA0-436D-ACCB-3AD695CE9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597" y="0"/>
            <a:ext cx="12192000" cy="6858000"/>
          </a:xfrm>
          <a:prstGeom prst="rect">
            <a:avLst/>
          </a:prstGeom>
        </p:spPr>
      </p:pic>
      <p:sp>
        <p:nvSpPr>
          <p:cNvPr id="4" name="Rectangle 3">
            <a:extLst>
              <a:ext uri="{FF2B5EF4-FFF2-40B4-BE49-F238E27FC236}">
                <a16:creationId xmlns:a16="http://schemas.microsoft.com/office/drawing/2014/main" id="{52680799-C4F2-4F44-AE18-9D5E92CE7657}"/>
              </a:ext>
            </a:extLst>
          </p:cNvPr>
          <p:cNvSpPr/>
          <p:nvPr/>
        </p:nvSpPr>
        <p:spPr>
          <a:xfrm>
            <a:off x="10427677" y="5347252"/>
            <a:ext cx="296645" cy="576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clipart&#10;&#10;Description automatically generated">
            <a:extLst>
              <a:ext uri="{FF2B5EF4-FFF2-40B4-BE49-F238E27FC236}">
                <a16:creationId xmlns:a16="http://schemas.microsoft.com/office/drawing/2014/main" id="{FAB37A55-DC61-47CD-B94A-CBC4AEA44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2" y="6329528"/>
            <a:ext cx="1493658" cy="438278"/>
          </a:xfrm>
          <a:prstGeom prst="rect">
            <a:avLst/>
          </a:prstGeom>
        </p:spPr>
      </p:pic>
      <p:sp>
        <p:nvSpPr>
          <p:cNvPr id="7" name="TextBox 6">
            <a:extLst>
              <a:ext uri="{FF2B5EF4-FFF2-40B4-BE49-F238E27FC236}">
                <a16:creationId xmlns:a16="http://schemas.microsoft.com/office/drawing/2014/main" id="{097DA2E0-C591-42E3-9D07-7921BDEAD555}"/>
              </a:ext>
            </a:extLst>
          </p:cNvPr>
          <p:cNvSpPr txBox="1"/>
          <p:nvPr/>
        </p:nvSpPr>
        <p:spPr>
          <a:xfrm>
            <a:off x="142911" y="4148051"/>
            <a:ext cx="6655989" cy="477054"/>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Roboto Medium"/>
                <a:ea typeface="Roboto Medium"/>
              </a:rPr>
              <a:t>Presented By: Thomas Riddle, SVP Business Development and Jenni Trebon, VP</a:t>
            </a:r>
          </a:p>
          <a:p>
            <a:pPr algn="l"/>
            <a:endParaRPr lang="en-US" sz="1100"/>
          </a:p>
        </p:txBody>
      </p:sp>
      <p:pic>
        <p:nvPicPr>
          <p:cNvPr id="13" name="Picture 12" descr="A picture containing text, vector graphics, transport, aircraft&#10;&#10;Description automatically generated">
            <a:extLst>
              <a:ext uri="{FF2B5EF4-FFF2-40B4-BE49-F238E27FC236}">
                <a16:creationId xmlns:a16="http://schemas.microsoft.com/office/drawing/2014/main" id="{D2CFCAFA-04E7-4373-8927-A8236D116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48666" flipH="1">
            <a:off x="-638778" y="1298418"/>
            <a:ext cx="2878842" cy="1704763"/>
          </a:xfrm>
          <a:prstGeom prst="rect">
            <a:avLst/>
          </a:prstGeom>
        </p:spPr>
      </p:pic>
      <p:pic>
        <p:nvPicPr>
          <p:cNvPr id="15" name="Picture 14" descr="A picture containing text, outdoor object, aircraft&#10;&#10;Description automatically generated">
            <a:extLst>
              <a:ext uri="{FF2B5EF4-FFF2-40B4-BE49-F238E27FC236}">
                <a16:creationId xmlns:a16="http://schemas.microsoft.com/office/drawing/2014/main" id="{8648E02F-61B5-4796-BE6D-6F2B4BED8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2620" y="3204537"/>
            <a:ext cx="1313691" cy="1243587"/>
          </a:xfrm>
          <a:prstGeom prst="rect">
            <a:avLst/>
          </a:prstGeom>
        </p:spPr>
      </p:pic>
      <p:pic>
        <p:nvPicPr>
          <p:cNvPr id="17" name="Picture 16" descr="Shape, arrow&#10;&#10;Description automatically generated">
            <a:extLst>
              <a:ext uri="{FF2B5EF4-FFF2-40B4-BE49-F238E27FC236}">
                <a16:creationId xmlns:a16="http://schemas.microsoft.com/office/drawing/2014/main" id="{92E21CEC-C978-46B3-907C-143EEDF175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2406" y="4148051"/>
            <a:ext cx="688849" cy="1563627"/>
          </a:xfrm>
          <a:prstGeom prst="rect">
            <a:avLst/>
          </a:prstGeom>
        </p:spPr>
      </p:pic>
    </p:spTree>
    <p:extLst>
      <p:ext uri="{BB962C8B-B14F-4D97-AF65-F5344CB8AC3E}">
        <p14:creationId xmlns:p14="http://schemas.microsoft.com/office/powerpoint/2010/main" val="4036328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working on a computer&#10;&#10;Description automatically generated with medium confidence">
            <a:extLst>
              <a:ext uri="{FF2B5EF4-FFF2-40B4-BE49-F238E27FC236}">
                <a16:creationId xmlns:a16="http://schemas.microsoft.com/office/drawing/2014/main" id="{E3473FCF-F3FF-4DD4-BE2F-D694035084F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611374" y="0"/>
            <a:ext cx="4580626" cy="6858000"/>
          </a:xfrm>
          <a:prstGeom prst="rect">
            <a:avLst/>
          </a:prstGeom>
        </p:spPr>
      </p:pic>
      <p:sp>
        <p:nvSpPr>
          <p:cNvPr id="3" name="Slide Number Placeholder 2">
            <a:extLst>
              <a:ext uri="{FF2B5EF4-FFF2-40B4-BE49-F238E27FC236}">
                <a16:creationId xmlns:a16="http://schemas.microsoft.com/office/drawing/2014/main" id="{B1958E6A-8B08-466B-9E21-B4427DE228E9}"/>
              </a:ext>
            </a:extLst>
          </p:cNvPr>
          <p:cNvSpPr>
            <a:spLocks noGrp="1"/>
          </p:cNvSpPr>
          <p:nvPr>
            <p:ph type="sldNum" sz="quarter" idx="11"/>
          </p:nvPr>
        </p:nvSpPr>
        <p:spPr/>
        <p:txBody>
          <a:bodyPr/>
          <a:lstStyle/>
          <a:p>
            <a:fld id="{408DC6F8-B5ED-0D4C-8247-045D7D76CD01}" type="slidenum">
              <a:rPr lang="en-US" smtClean="0"/>
              <a:pPr/>
              <a:t>10</a:t>
            </a:fld>
            <a:endParaRPr lang="en-US"/>
          </a:p>
        </p:txBody>
      </p:sp>
      <p:sp>
        <p:nvSpPr>
          <p:cNvPr id="6" name="Parallelogram 5">
            <a:extLst>
              <a:ext uri="{FF2B5EF4-FFF2-40B4-BE49-F238E27FC236}">
                <a16:creationId xmlns:a16="http://schemas.microsoft.com/office/drawing/2014/main" id="{7776AE53-BAD7-487A-9B68-1EAF4ADF15BB}"/>
              </a:ext>
            </a:extLst>
          </p:cNvPr>
          <p:cNvSpPr/>
          <p:nvPr/>
        </p:nvSpPr>
        <p:spPr>
          <a:xfrm>
            <a:off x="-335546" y="521922"/>
            <a:ext cx="8686800" cy="1360902"/>
          </a:xfrm>
          <a:prstGeom prst="parallelogram">
            <a:avLst/>
          </a:prstGeom>
          <a:solidFill>
            <a:srgbClr val="2261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B2E6E5-362F-4599-93B0-F53CEAB8C6AB}"/>
              </a:ext>
            </a:extLst>
          </p:cNvPr>
          <p:cNvSpPr txBox="1"/>
          <p:nvPr/>
        </p:nvSpPr>
        <p:spPr>
          <a:xfrm>
            <a:off x="460248" y="584430"/>
            <a:ext cx="1361270" cy="584775"/>
          </a:xfrm>
          <a:prstGeom prst="rect">
            <a:avLst/>
          </a:prstGeom>
          <a:noFill/>
        </p:spPr>
        <p:txBody>
          <a:bodyPr wrap="none" rtlCol="0">
            <a:spAutoFit/>
          </a:bodyPr>
          <a:lstStyle/>
          <a:p>
            <a:pPr algn="l"/>
            <a:r>
              <a:rPr lang="en-US" sz="3200">
                <a:solidFill>
                  <a:schemeClr val="bg1"/>
                </a:solidFill>
                <a:latin typeface="+mj-lt"/>
              </a:rPr>
              <a:t>Tip #1</a:t>
            </a:r>
          </a:p>
        </p:txBody>
      </p:sp>
      <p:sp>
        <p:nvSpPr>
          <p:cNvPr id="9" name="TextBox 8">
            <a:extLst>
              <a:ext uri="{FF2B5EF4-FFF2-40B4-BE49-F238E27FC236}">
                <a16:creationId xmlns:a16="http://schemas.microsoft.com/office/drawing/2014/main" id="{6D26E1C4-60BE-4DAA-990E-DC654B49F993}"/>
              </a:ext>
            </a:extLst>
          </p:cNvPr>
          <p:cNvSpPr txBox="1"/>
          <p:nvPr/>
        </p:nvSpPr>
        <p:spPr>
          <a:xfrm>
            <a:off x="460248" y="1097295"/>
            <a:ext cx="7095212" cy="646331"/>
          </a:xfrm>
          <a:prstGeom prst="rect">
            <a:avLst/>
          </a:prstGeom>
          <a:noFill/>
        </p:spPr>
        <p:txBody>
          <a:bodyPr wrap="none" rtlCol="0">
            <a:spAutoFit/>
          </a:bodyPr>
          <a:lstStyle/>
          <a:p>
            <a:pPr algn="l"/>
            <a:r>
              <a:rPr lang="en-US" sz="3600">
                <a:solidFill>
                  <a:schemeClr val="bg1"/>
                </a:solidFill>
              </a:rPr>
              <a:t>Plan your approach ahead of time.</a:t>
            </a:r>
          </a:p>
        </p:txBody>
      </p:sp>
      <p:sp>
        <p:nvSpPr>
          <p:cNvPr id="5" name="TextBox 4">
            <a:extLst>
              <a:ext uri="{FF2B5EF4-FFF2-40B4-BE49-F238E27FC236}">
                <a16:creationId xmlns:a16="http://schemas.microsoft.com/office/drawing/2014/main" id="{81A3D4F6-9E60-475D-B7E8-9DDFDABE8591}"/>
              </a:ext>
            </a:extLst>
          </p:cNvPr>
          <p:cNvSpPr txBox="1"/>
          <p:nvPr/>
        </p:nvSpPr>
        <p:spPr>
          <a:xfrm>
            <a:off x="641710" y="3157508"/>
            <a:ext cx="6928340" cy="384721"/>
          </a:xfrm>
          <a:prstGeom prst="rect">
            <a:avLst/>
          </a:prstGeom>
          <a:noFill/>
        </p:spPr>
        <p:txBody>
          <a:bodyPr wrap="square" rtlCol="0">
            <a:spAutoFit/>
          </a:bodyPr>
          <a:lstStyle/>
          <a:p>
            <a:pPr algn="l"/>
            <a:r>
              <a:rPr lang="en-US" sz="1900"/>
              <a:t>What is the specialty and number of active providers today?</a:t>
            </a:r>
          </a:p>
        </p:txBody>
      </p:sp>
      <p:sp>
        <p:nvSpPr>
          <p:cNvPr id="7" name="TextBox 6">
            <a:extLst>
              <a:ext uri="{FF2B5EF4-FFF2-40B4-BE49-F238E27FC236}">
                <a16:creationId xmlns:a16="http://schemas.microsoft.com/office/drawing/2014/main" id="{B8859B99-3193-4E96-A429-6A6E90FFC898}"/>
              </a:ext>
            </a:extLst>
          </p:cNvPr>
          <p:cNvSpPr txBox="1"/>
          <p:nvPr/>
        </p:nvSpPr>
        <p:spPr>
          <a:xfrm>
            <a:off x="627120" y="2596675"/>
            <a:ext cx="3914854" cy="446276"/>
          </a:xfrm>
          <a:prstGeom prst="rect">
            <a:avLst/>
          </a:prstGeom>
          <a:noFill/>
        </p:spPr>
        <p:txBody>
          <a:bodyPr wrap="none" rtlCol="0">
            <a:spAutoFit/>
          </a:bodyPr>
          <a:lstStyle/>
          <a:p>
            <a:pPr algn="l"/>
            <a:r>
              <a:rPr lang="en-US" sz="2300">
                <a:latin typeface="+mj-lt"/>
              </a:rPr>
              <a:t>Creating a Recruitment Plan</a:t>
            </a:r>
          </a:p>
        </p:txBody>
      </p:sp>
      <p:sp>
        <p:nvSpPr>
          <p:cNvPr id="16" name="TextBox 15">
            <a:extLst>
              <a:ext uri="{FF2B5EF4-FFF2-40B4-BE49-F238E27FC236}">
                <a16:creationId xmlns:a16="http://schemas.microsoft.com/office/drawing/2014/main" id="{34CBE704-AA0E-4A96-BCE0-89FE07813719}"/>
              </a:ext>
            </a:extLst>
          </p:cNvPr>
          <p:cNvSpPr txBox="1"/>
          <p:nvPr/>
        </p:nvSpPr>
        <p:spPr>
          <a:xfrm>
            <a:off x="641710" y="5262407"/>
            <a:ext cx="5454290" cy="677108"/>
          </a:xfrm>
          <a:prstGeom prst="rect">
            <a:avLst/>
          </a:prstGeom>
          <a:noFill/>
        </p:spPr>
        <p:txBody>
          <a:bodyPr wrap="square">
            <a:spAutoFit/>
          </a:bodyPr>
          <a:lstStyle/>
          <a:p>
            <a:pPr algn="l"/>
            <a:r>
              <a:rPr lang="en-US" sz="1900"/>
              <a:t>How can I most effectively reach this audience about my opportunity?</a:t>
            </a:r>
          </a:p>
        </p:txBody>
      </p:sp>
      <p:sp>
        <p:nvSpPr>
          <p:cNvPr id="19" name="TextBox 18">
            <a:extLst>
              <a:ext uri="{FF2B5EF4-FFF2-40B4-BE49-F238E27FC236}">
                <a16:creationId xmlns:a16="http://schemas.microsoft.com/office/drawing/2014/main" id="{3C3A2167-4FFF-4BF3-AAB2-ABB6A1FACBA6}"/>
              </a:ext>
            </a:extLst>
          </p:cNvPr>
          <p:cNvSpPr txBox="1"/>
          <p:nvPr/>
        </p:nvSpPr>
        <p:spPr>
          <a:xfrm>
            <a:off x="641710" y="3653341"/>
            <a:ext cx="6273800" cy="384721"/>
          </a:xfrm>
          <a:prstGeom prst="rect">
            <a:avLst/>
          </a:prstGeom>
          <a:noFill/>
        </p:spPr>
        <p:txBody>
          <a:bodyPr wrap="square">
            <a:spAutoFit/>
          </a:bodyPr>
          <a:lstStyle/>
          <a:p>
            <a:pPr algn="l"/>
            <a:r>
              <a:rPr lang="en-US" sz="1900"/>
              <a:t>What are must-have qualifications/requirements?</a:t>
            </a:r>
          </a:p>
        </p:txBody>
      </p:sp>
      <p:sp>
        <p:nvSpPr>
          <p:cNvPr id="21" name="TextBox 20">
            <a:extLst>
              <a:ext uri="{FF2B5EF4-FFF2-40B4-BE49-F238E27FC236}">
                <a16:creationId xmlns:a16="http://schemas.microsoft.com/office/drawing/2014/main" id="{E726F51A-5E02-4545-B369-36DF34FFDF2F}"/>
              </a:ext>
            </a:extLst>
          </p:cNvPr>
          <p:cNvSpPr txBox="1"/>
          <p:nvPr/>
        </p:nvSpPr>
        <p:spPr>
          <a:xfrm>
            <a:off x="641710" y="4652751"/>
            <a:ext cx="6273800" cy="482183"/>
          </a:xfrm>
          <a:prstGeom prst="rect">
            <a:avLst/>
          </a:prstGeom>
          <a:noFill/>
        </p:spPr>
        <p:txBody>
          <a:bodyPr wrap="square">
            <a:spAutoFit/>
          </a:bodyPr>
          <a:lstStyle/>
          <a:p>
            <a:pPr algn="l">
              <a:lnSpc>
                <a:spcPct val="150000"/>
              </a:lnSpc>
            </a:pPr>
            <a:r>
              <a:rPr lang="en-US" sz="1900"/>
              <a:t>What does success look like?</a:t>
            </a:r>
          </a:p>
        </p:txBody>
      </p:sp>
      <p:sp>
        <p:nvSpPr>
          <p:cNvPr id="23" name="TextBox 22">
            <a:extLst>
              <a:ext uri="{FF2B5EF4-FFF2-40B4-BE49-F238E27FC236}">
                <a16:creationId xmlns:a16="http://schemas.microsoft.com/office/drawing/2014/main" id="{5D0B3DE9-3E15-4C0F-9ACD-83DD948CAC5A}"/>
              </a:ext>
            </a:extLst>
          </p:cNvPr>
          <p:cNvSpPr txBox="1"/>
          <p:nvPr/>
        </p:nvSpPr>
        <p:spPr>
          <a:xfrm>
            <a:off x="641710" y="4101500"/>
            <a:ext cx="6273800" cy="482183"/>
          </a:xfrm>
          <a:prstGeom prst="rect">
            <a:avLst/>
          </a:prstGeom>
          <a:noFill/>
        </p:spPr>
        <p:txBody>
          <a:bodyPr wrap="square">
            <a:spAutoFit/>
          </a:bodyPr>
          <a:lstStyle/>
          <a:p>
            <a:pPr algn="l">
              <a:lnSpc>
                <a:spcPct val="150000"/>
              </a:lnSpc>
            </a:pPr>
            <a:r>
              <a:rPr lang="en-US" sz="1900"/>
              <a:t>What is my timeline?</a:t>
            </a:r>
          </a:p>
        </p:txBody>
      </p:sp>
    </p:spTree>
    <p:extLst>
      <p:ext uri="{BB962C8B-B14F-4D97-AF65-F5344CB8AC3E}">
        <p14:creationId xmlns:p14="http://schemas.microsoft.com/office/powerpoint/2010/main" val="2964459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74DC5C-65EE-4A0B-BD72-3BB71EC198A2}"/>
              </a:ext>
            </a:extLst>
          </p:cNvPr>
          <p:cNvSpPr/>
          <p:nvPr/>
        </p:nvSpPr>
        <p:spPr>
          <a:xfrm>
            <a:off x="0" y="0"/>
            <a:ext cx="12192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F892DFA-80B0-4EC2-978F-159331AAD28D}"/>
              </a:ext>
            </a:extLst>
          </p:cNvPr>
          <p:cNvSpPr>
            <a:spLocks noGrp="1"/>
          </p:cNvSpPr>
          <p:nvPr>
            <p:ph type="sldNum" sz="quarter" idx="11"/>
          </p:nvPr>
        </p:nvSpPr>
        <p:spPr>
          <a:xfrm>
            <a:off x="11393427" y="190610"/>
            <a:ext cx="618259" cy="184666"/>
          </a:xfrm>
        </p:spPr>
        <p:txBody>
          <a:bodyPr anchor="b">
            <a:normAutofit/>
          </a:bodyPr>
          <a:lstStyle/>
          <a:p>
            <a:pPr>
              <a:spcAft>
                <a:spcPts val="600"/>
              </a:spcAft>
            </a:pPr>
            <a:fld id="{408DC6F8-B5ED-0D4C-8247-045D7D76CD01}" type="slidenum">
              <a:rPr lang="en-US" smtClean="0"/>
              <a:pPr>
                <a:spcAft>
                  <a:spcPts val="600"/>
                </a:spcAft>
              </a:pPr>
              <a:t>11</a:t>
            </a:fld>
            <a:endParaRPr lang="en-US"/>
          </a:p>
        </p:txBody>
      </p:sp>
      <p:pic>
        <p:nvPicPr>
          <p:cNvPr id="12" name="Picture 11" descr="Logo&#10;&#10;Description automatically generated">
            <a:extLst>
              <a:ext uri="{FF2B5EF4-FFF2-40B4-BE49-F238E27FC236}">
                <a16:creationId xmlns:a16="http://schemas.microsoft.com/office/drawing/2014/main" id="{0B4195AF-9B3D-4243-AB33-8F70DD9D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818" y="6227656"/>
            <a:ext cx="1500868" cy="439734"/>
          </a:xfrm>
          <a:prstGeom prst="rect">
            <a:avLst/>
          </a:prstGeom>
        </p:spPr>
      </p:pic>
      <p:sp>
        <p:nvSpPr>
          <p:cNvPr id="11" name="TextBox 10">
            <a:extLst>
              <a:ext uri="{FF2B5EF4-FFF2-40B4-BE49-F238E27FC236}">
                <a16:creationId xmlns:a16="http://schemas.microsoft.com/office/drawing/2014/main" id="{EA33E35C-2655-4598-B4A2-91858690A000}"/>
              </a:ext>
            </a:extLst>
          </p:cNvPr>
          <p:cNvSpPr txBox="1"/>
          <p:nvPr/>
        </p:nvSpPr>
        <p:spPr>
          <a:xfrm>
            <a:off x="5197356" y="2323529"/>
            <a:ext cx="1797287" cy="769441"/>
          </a:xfrm>
          <a:prstGeom prst="rect">
            <a:avLst/>
          </a:prstGeom>
          <a:noFill/>
        </p:spPr>
        <p:txBody>
          <a:bodyPr wrap="none" rtlCol="0">
            <a:spAutoFit/>
          </a:bodyPr>
          <a:lstStyle/>
          <a:p>
            <a:pPr algn="l"/>
            <a:r>
              <a:rPr lang="en-US" sz="4400">
                <a:solidFill>
                  <a:schemeClr val="bg1"/>
                </a:solidFill>
                <a:latin typeface="+mj-lt"/>
              </a:rPr>
              <a:t>Tip #2</a:t>
            </a:r>
          </a:p>
        </p:txBody>
      </p:sp>
      <p:sp>
        <p:nvSpPr>
          <p:cNvPr id="13" name="TextBox 12">
            <a:extLst>
              <a:ext uri="{FF2B5EF4-FFF2-40B4-BE49-F238E27FC236}">
                <a16:creationId xmlns:a16="http://schemas.microsoft.com/office/drawing/2014/main" id="{485954D6-9950-4F54-8127-FC7F169B54D3}"/>
              </a:ext>
            </a:extLst>
          </p:cNvPr>
          <p:cNvSpPr txBox="1"/>
          <p:nvPr/>
        </p:nvSpPr>
        <p:spPr>
          <a:xfrm>
            <a:off x="2098752" y="3367446"/>
            <a:ext cx="7994496" cy="769441"/>
          </a:xfrm>
          <a:prstGeom prst="rect">
            <a:avLst/>
          </a:prstGeom>
          <a:noFill/>
        </p:spPr>
        <p:txBody>
          <a:bodyPr wrap="none" rtlCol="0">
            <a:spAutoFit/>
          </a:bodyPr>
          <a:lstStyle/>
          <a:p>
            <a:pPr algn="l"/>
            <a:r>
              <a:rPr lang="en-US" sz="4400">
                <a:solidFill>
                  <a:schemeClr val="bg1"/>
                </a:solidFill>
              </a:rPr>
              <a:t>Don’t limit your target audience.</a:t>
            </a:r>
          </a:p>
        </p:txBody>
      </p:sp>
      <p:grpSp>
        <p:nvGrpSpPr>
          <p:cNvPr id="8" name="Group 7">
            <a:extLst>
              <a:ext uri="{FF2B5EF4-FFF2-40B4-BE49-F238E27FC236}">
                <a16:creationId xmlns:a16="http://schemas.microsoft.com/office/drawing/2014/main" id="{627ADD9D-A226-4C94-82E2-3505B4777DD7}"/>
              </a:ext>
            </a:extLst>
          </p:cNvPr>
          <p:cNvGrpSpPr/>
          <p:nvPr/>
        </p:nvGrpSpPr>
        <p:grpSpPr>
          <a:xfrm>
            <a:off x="5035589" y="4547523"/>
            <a:ext cx="1612803" cy="1338524"/>
            <a:chOff x="-335546" y="5956489"/>
            <a:chExt cx="1612803" cy="1338524"/>
          </a:xfrm>
        </p:grpSpPr>
        <p:pic>
          <p:nvPicPr>
            <p:cNvPr id="9" name="Picture 8" descr="Icon&#10;&#10;Description automatically generated">
              <a:extLst>
                <a:ext uri="{FF2B5EF4-FFF2-40B4-BE49-F238E27FC236}">
                  <a16:creationId xmlns:a16="http://schemas.microsoft.com/office/drawing/2014/main" id="{F3023D43-3659-49B2-8770-14DE6C610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46" y="5956489"/>
              <a:ext cx="1612803" cy="1338524"/>
            </a:xfrm>
            <a:prstGeom prst="rect">
              <a:avLst/>
            </a:prstGeom>
            <a:noFill/>
          </p:spPr>
        </p:pic>
        <p:sp>
          <p:nvSpPr>
            <p:cNvPr id="10" name="Rectangle 9">
              <a:extLst>
                <a:ext uri="{FF2B5EF4-FFF2-40B4-BE49-F238E27FC236}">
                  <a16:creationId xmlns:a16="http://schemas.microsoft.com/office/drawing/2014/main" id="{CFC79AEF-96A8-42DC-AE9B-0A9E0B3EFBCA}"/>
                </a:ext>
              </a:extLst>
            </p:cNvPr>
            <p:cNvSpPr/>
            <p:nvPr/>
          </p:nvSpPr>
          <p:spPr>
            <a:xfrm>
              <a:off x="182883" y="6625751"/>
              <a:ext cx="146011" cy="20889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3430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9CEE33F-8556-4CA0-A984-449FFCCD0433}"/>
              </a:ext>
            </a:extLst>
          </p:cNvPr>
          <p:cNvSpPr txBox="1"/>
          <p:nvPr/>
        </p:nvSpPr>
        <p:spPr>
          <a:xfrm>
            <a:off x="394850" y="3263360"/>
            <a:ext cx="3071275" cy="369332"/>
          </a:xfrm>
          <a:prstGeom prst="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algn="l"/>
            <a:r>
              <a:rPr lang="en-US"/>
              <a:t>Specific Years of Experience</a:t>
            </a:r>
          </a:p>
        </p:txBody>
      </p:sp>
      <p:pic>
        <p:nvPicPr>
          <p:cNvPr id="21" name="Picture 20" descr="A person writing on a piece of paper&#10;&#10;Description automatically generated">
            <a:extLst>
              <a:ext uri="{FF2B5EF4-FFF2-40B4-BE49-F238E27FC236}">
                <a16:creationId xmlns:a16="http://schemas.microsoft.com/office/drawing/2014/main" id="{F9D68B92-E992-4F67-8E7D-E4F0D6D0D61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901283" y="0"/>
            <a:ext cx="4572000" cy="6858000"/>
          </a:xfrm>
          <a:prstGeom prst="rect">
            <a:avLst/>
          </a:prstGeom>
        </p:spPr>
      </p:pic>
      <p:sp>
        <p:nvSpPr>
          <p:cNvPr id="2" name="Footer Placeholder 1">
            <a:extLst>
              <a:ext uri="{FF2B5EF4-FFF2-40B4-BE49-F238E27FC236}">
                <a16:creationId xmlns:a16="http://schemas.microsoft.com/office/drawing/2014/main" id="{4FE40B6B-8A67-4F17-9EE0-E8153E3EF0AE}"/>
              </a:ext>
            </a:extLst>
          </p:cNvPr>
          <p:cNvSpPr>
            <a:spLocks noGrp="1"/>
          </p:cNvSpPr>
          <p:nvPr>
            <p:ph type="ftr" sz="quarter" idx="10"/>
          </p:nvPr>
        </p:nvSpPr>
        <p:spPr/>
        <p:txBody>
          <a:bodyPr/>
          <a:lstStyle/>
          <a:p>
            <a:r>
              <a:rPr lang="en-US"/>
              <a:t>© The Medicus Firm. All rights reserved. Proprietary and confidential. Do not duplicate or share without express permission.</a:t>
            </a:r>
          </a:p>
        </p:txBody>
      </p:sp>
      <p:sp>
        <p:nvSpPr>
          <p:cNvPr id="6" name="Parallelogram 5">
            <a:extLst>
              <a:ext uri="{FF2B5EF4-FFF2-40B4-BE49-F238E27FC236}">
                <a16:creationId xmlns:a16="http://schemas.microsoft.com/office/drawing/2014/main" id="{7776AE53-BAD7-487A-9B68-1EAF4ADF15BB}"/>
              </a:ext>
            </a:extLst>
          </p:cNvPr>
          <p:cNvSpPr/>
          <p:nvPr/>
        </p:nvSpPr>
        <p:spPr>
          <a:xfrm>
            <a:off x="-334510" y="509537"/>
            <a:ext cx="8595283" cy="1360902"/>
          </a:xfrm>
          <a:prstGeom prst="parallelogram">
            <a:avLst/>
          </a:prstGeom>
          <a:solidFill>
            <a:srgbClr val="2261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B2E6E5-362F-4599-93B0-F53CEAB8C6AB}"/>
              </a:ext>
            </a:extLst>
          </p:cNvPr>
          <p:cNvSpPr txBox="1"/>
          <p:nvPr/>
        </p:nvSpPr>
        <p:spPr>
          <a:xfrm>
            <a:off x="460248" y="605213"/>
            <a:ext cx="1361270" cy="584775"/>
          </a:xfrm>
          <a:prstGeom prst="rect">
            <a:avLst/>
          </a:prstGeom>
          <a:noFill/>
        </p:spPr>
        <p:txBody>
          <a:bodyPr wrap="none" rtlCol="0">
            <a:spAutoFit/>
          </a:bodyPr>
          <a:lstStyle/>
          <a:p>
            <a:pPr algn="l"/>
            <a:r>
              <a:rPr lang="en-US" sz="3200">
                <a:solidFill>
                  <a:schemeClr val="bg1"/>
                </a:solidFill>
                <a:latin typeface="+mj-lt"/>
              </a:rPr>
              <a:t>Tip #2</a:t>
            </a:r>
          </a:p>
        </p:txBody>
      </p:sp>
      <p:sp>
        <p:nvSpPr>
          <p:cNvPr id="9" name="TextBox 8">
            <a:extLst>
              <a:ext uri="{FF2B5EF4-FFF2-40B4-BE49-F238E27FC236}">
                <a16:creationId xmlns:a16="http://schemas.microsoft.com/office/drawing/2014/main" id="{6D26E1C4-60BE-4DAA-990E-DC654B49F993}"/>
              </a:ext>
            </a:extLst>
          </p:cNvPr>
          <p:cNvSpPr txBox="1"/>
          <p:nvPr/>
        </p:nvSpPr>
        <p:spPr>
          <a:xfrm>
            <a:off x="460248" y="1118078"/>
            <a:ext cx="6571030" cy="646331"/>
          </a:xfrm>
          <a:prstGeom prst="rect">
            <a:avLst/>
          </a:prstGeom>
          <a:noFill/>
        </p:spPr>
        <p:txBody>
          <a:bodyPr wrap="none" rtlCol="0">
            <a:spAutoFit/>
          </a:bodyPr>
          <a:lstStyle/>
          <a:p>
            <a:pPr algn="l"/>
            <a:r>
              <a:rPr lang="en-US" sz="3600">
                <a:solidFill>
                  <a:schemeClr val="bg1"/>
                </a:solidFill>
              </a:rPr>
              <a:t>Don’t limit your target audience.</a:t>
            </a:r>
          </a:p>
        </p:txBody>
      </p:sp>
      <p:sp>
        <p:nvSpPr>
          <p:cNvPr id="14" name="TextBox 13">
            <a:extLst>
              <a:ext uri="{FF2B5EF4-FFF2-40B4-BE49-F238E27FC236}">
                <a16:creationId xmlns:a16="http://schemas.microsoft.com/office/drawing/2014/main" id="{AD810EF4-EC28-49A9-A5CB-A21216B00857}"/>
              </a:ext>
            </a:extLst>
          </p:cNvPr>
          <p:cNvSpPr txBox="1"/>
          <p:nvPr/>
        </p:nvSpPr>
        <p:spPr>
          <a:xfrm>
            <a:off x="1821518" y="2600988"/>
            <a:ext cx="904415" cy="502702"/>
          </a:xfrm>
          <a:prstGeom prst="rect">
            <a:avLst/>
          </a:prstGeom>
          <a:noFill/>
        </p:spPr>
        <p:txBody>
          <a:bodyPr wrap="none" rtlCol="0">
            <a:spAutoFit/>
          </a:bodyPr>
          <a:lstStyle/>
          <a:p>
            <a:pPr algn="l">
              <a:lnSpc>
                <a:spcPct val="150000"/>
              </a:lnSpc>
            </a:pPr>
            <a:r>
              <a:rPr lang="en-US" sz="2000">
                <a:latin typeface="+mj-lt"/>
              </a:rPr>
              <a:t>Wants</a:t>
            </a:r>
          </a:p>
        </p:txBody>
      </p:sp>
      <p:cxnSp>
        <p:nvCxnSpPr>
          <p:cNvPr id="17" name="Straight Connector 16">
            <a:extLst>
              <a:ext uri="{FF2B5EF4-FFF2-40B4-BE49-F238E27FC236}">
                <a16:creationId xmlns:a16="http://schemas.microsoft.com/office/drawing/2014/main" id="{51207A65-2844-4F1F-A3BF-119BD4186944}"/>
              </a:ext>
            </a:extLst>
          </p:cNvPr>
          <p:cNvCxnSpPr>
            <a:cxnSpLocks/>
          </p:cNvCxnSpPr>
          <p:nvPr/>
        </p:nvCxnSpPr>
        <p:spPr>
          <a:xfrm>
            <a:off x="4278183" y="3059900"/>
            <a:ext cx="0" cy="235799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4" name="Google Shape;81;p16">
            <a:extLst>
              <a:ext uri="{FF2B5EF4-FFF2-40B4-BE49-F238E27FC236}">
                <a16:creationId xmlns:a16="http://schemas.microsoft.com/office/drawing/2014/main" id="{279C5AAF-9894-433A-80BA-CB67B541B6EF}"/>
              </a:ext>
            </a:extLst>
          </p:cNvPr>
          <p:cNvSpPr/>
          <p:nvPr/>
        </p:nvSpPr>
        <p:spPr>
          <a:xfrm>
            <a:off x="4526477" y="5080023"/>
            <a:ext cx="283001" cy="283020"/>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p16">
            <a:extLst>
              <a:ext uri="{FF2B5EF4-FFF2-40B4-BE49-F238E27FC236}">
                <a16:creationId xmlns:a16="http://schemas.microsoft.com/office/drawing/2014/main" id="{F1A0FDA4-7F3C-40EB-A3CF-BCAD819A00A7}"/>
              </a:ext>
            </a:extLst>
          </p:cNvPr>
          <p:cNvSpPr/>
          <p:nvPr/>
        </p:nvSpPr>
        <p:spPr>
          <a:xfrm>
            <a:off x="4526477" y="5870991"/>
            <a:ext cx="283001" cy="283020"/>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4;p16">
            <a:extLst>
              <a:ext uri="{FF2B5EF4-FFF2-40B4-BE49-F238E27FC236}">
                <a16:creationId xmlns:a16="http://schemas.microsoft.com/office/drawing/2014/main" id="{323A3901-D8F2-49C8-84C8-00514D586692}"/>
              </a:ext>
            </a:extLst>
          </p:cNvPr>
          <p:cNvSpPr/>
          <p:nvPr/>
        </p:nvSpPr>
        <p:spPr>
          <a:xfrm>
            <a:off x="5708877" y="5870991"/>
            <a:ext cx="283001" cy="283020"/>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a:extLst>
              <a:ext uri="{FF2B5EF4-FFF2-40B4-BE49-F238E27FC236}">
                <a16:creationId xmlns:a16="http://schemas.microsoft.com/office/drawing/2014/main" id="{7A4E347C-E895-4AF1-8B06-534C597030CB}"/>
              </a:ext>
            </a:extLst>
          </p:cNvPr>
          <p:cNvSpPr/>
          <p:nvPr/>
        </p:nvSpPr>
        <p:spPr>
          <a:xfrm>
            <a:off x="6434077" y="2679700"/>
            <a:ext cx="1215951" cy="3926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C2116A-64CE-42C1-A60E-6170D6377AE7}"/>
              </a:ext>
            </a:extLst>
          </p:cNvPr>
          <p:cNvSpPr/>
          <p:nvPr/>
        </p:nvSpPr>
        <p:spPr>
          <a:xfrm>
            <a:off x="3409419" y="3200521"/>
            <a:ext cx="485834" cy="4790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AB10792-C670-45FE-AEE2-D1FE86ED725C}"/>
              </a:ext>
            </a:extLst>
          </p:cNvPr>
          <p:cNvSpPr/>
          <p:nvPr/>
        </p:nvSpPr>
        <p:spPr>
          <a:xfrm>
            <a:off x="1473064" y="3898690"/>
            <a:ext cx="2057976" cy="366120"/>
          </a:xfrm>
          <a:prstGeom prst="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5E81352-A1FA-4895-AAA3-91DDE075E2A5}"/>
              </a:ext>
            </a:extLst>
          </p:cNvPr>
          <p:cNvSpPr/>
          <p:nvPr/>
        </p:nvSpPr>
        <p:spPr>
          <a:xfrm>
            <a:off x="3409419" y="3838211"/>
            <a:ext cx="485834" cy="4790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4CF9553C-8BE5-4C4C-B24D-735701E96293}"/>
              </a:ext>
            </a:extLst>
          </p:cNvPr>
          <p:cNvSpPr txBox="1"/>
          <p:nvPr/>
        </p:nvSpPr>
        <p:spPr>
          <a:xfrm>
            <a:off x="1473064" y="3894075"/>
            <a:ext cx="1981633" cy="369332"/>
          </a:xfrm>
          <a:prstGeom prst="rect">
            <a:avLst/>
          </a:prstGeom>
          <a:noFill/>
        </p:spPr>
        <p:txBody>
          <a:bodyPr wrap="none" rtlCol="0">
            <a:spAutoFit/>
          </a:bodyPr>
          <a:lstStyle/>
          <a:p>
            <a:pPr algn="l"/>
            <a:r>
              <a:rPr lang="en-US"/>
              <a:t>American-Trained</a:t>
            </a:r>
          </a:p>
        </p:txBody>
      </p:sp>
      <p:sp>
        <p:nvSpPr>
          <p:cNvPr id="72" name="Rectangle 71">
            <a:extLst>
              <a:ext uri="{FF2B5EF4-FFF2-40B4-BE49-F238E27FC236}">
                <a16:creationId xmlns:a16="http://schemas.microsoft.com/office/drawing/2014/main" id="{AEB3472B-D5A4-4D0F-A639-DBE217381B95}"/>
              </a:ext>
            </a:extLst>
          </p:cNvPr>
          <p:cNvSpPr/>
          <p:nvPr/>
        </p:nvSpPr>
        <p:spPr>
          <a:xfrm>
            <a:off x="1473065" y="4586706"/>
            <a:ext cx="2057976" cy="366120"/>
          </a:xfrm>
          <a:prstGeom prst="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964501-83D5-4EBF-A80A-3966678F5D9E}"/>
              </a:ext>
            </a:extLst>
          </p:cNvPr>
          <p:cNvSpPr/>
          <p:nvPr/>
        </p:nvSpPr>
        <p:spPr>
          <a:xfrm>
            <a:off x="3409419" y="4526227"/>
            <a:ext cx="485834" cy="4790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1F9A31C7-D36C-41AB-96C8-330A52BEB85A}"/>
              </a:ext>
            </a:extLst>
          </p:cNvPr>
          <p:cNvSpPr txBox="1"/>
          <p:nvPr/>
        </p:nvSpPr>
        <p:spPr>
          <a:xfrm>
            <a:off x="1449926" y="4600378"/>
            <a:ext cx="1465466" cy="369332"/>
          </a:xfrm>
          <a:prstGeom prst="rect">
            <a:avLst/>
          </a:prstGeom>
          <a:noFill/>
        </p:spPr>
        <p:txBody>
          <a:bodyPr wrap="none" rtlCol="0">
            <a:spAutoFit/>
          </a:bodyPr>
          <a:lstStyle/>
          <a:p>
            <a:pPr algn="l"/>
            <a:r>
              <a:rPr lang="en-US"/>
              <a:t>Lives Locally</a:t>
            </a:r>
          </a:p>
        </p:txBody>
      </p:sp>
      <p:sp>
        <p:nvSpPr>
          <p:cNvPr id="76" name="TextBox 75">
            <a:extLst>
              <a:ext uri="{FF2B5EF4-FFF2-40B4-BE49-F238E27FC236}">
                <a16:creationId xmlns:a16="http://schemas.microsoft.com/office/drawing/2014/main" id="{694E8C67-62E4-40F4-87D5-F9FC1A73B800}"/>
              </a:ext>
            </a:extLst>
          </p:cNvPr>
          <p:cNvSpPr txBox="1"/>
          <p:nvPr/>
        </p:nvSpPr>
        <p:spPr>
          <a:xfrm>
            <a:off x="3891633" y="5726443"/>
            <a:ext cx="766557" cy="276999"/>
          </a:xfrm>
          <a:prstGeom prst="rect">
            <a:avLst/>
          </a:prstGeom>
          <a:noFill/>
        </p:spPr>
        <p:txBody>
          <a:bodyPr wrap="none" rtlCol="0">
            <a:spAutoFit/>
          </a:bodyPr>
          <a:lstStyle/>
          <a:p>
            <a:pPr algn="l"/>
            <a:r>
              <a:rPr lang="en-US" sz="1200" i="1"/>
              <a:t>Example</a:t>
            </a:r>
          </a:p>
        </p:txBody>
      </p:sp>
      <p:sp>
        <p:nvSpPr>
          <p:cNvPr id="77" name="Rectangle 76">
            <a:extLst>
              <a:ext uri="{FF2B5EF4-FFF2-40B4-BE49-F238E27FC236}">
                <a16:creationId xmlns:a16="http://schemas.microsoft.com/office/drawing/2014/main" id="{8D79B177-84D7-4C75-A732-1A83D728CEEC}"/>
              </a:ext>
            </a:extLst>
          </p:cNvPr>
          <p:cNvSpPr/>
          <p:nvPr/>
        </p:nvSpPr>
        <p:spPr>
          <a:xfrm>
            <a:off x="4658190" y="3225390"/>
            <a:ext cx="2057976" cy="366120"/>
          </a:xfrm>
          <a:prstGeom prst="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6FBE6B61-8226-4154-A7CC-15D970C6756B}"/>
              </a:ext>
            </a:extLst>
          </p:cNvPr>
          <p:cNvSpPr txBox="1"/>
          <p:nvPr/>
        </p:nvSpPr>
        <p:spPr>
          <a:xfrm>
            <a:off x="5250257" y="2593567"/>
            <a:ext cx="917239" cy="502702"/>
          </a:xfrm>
          <a:prstGeom prst="rect">
            <a:avLst/>
          </a:prstGeom>
          <a:noFill/>
        </p:spPr>
        <p:txBody>
          <a:bodyPr wrap="none" rtlCol="0">
            <a:spAutoFit/>
          </a:bodyPr>
          <a:lstStyle/>
          <a:p>
            <a:pPr algn="l">
              <a:lnSpc>
                <a:spcPct val="150000"/>
              </a:lnSpc>
            </a:pPr>
            <a:r>
              <a:rPr lang="en-US" sz="2000">
                <a:latin typeface="+mj-lt"/>
              </a:rPr>
              <a:t>Needs</a:t>
            </a:r>
          </a:p>
        </p:txBody>
      </p:sp>
      <p:sp>
        <p:nvSpPr>
          <p:cNvPr id="80" name="Rectangle 79">
            <a:extLst>
              <a:ext uri="{FF2B5EF4-FFF2-40B4-BE49-F238E27FC236}">
                <a16:creationId xmlns:a16="http://schemas.microsoft.com/office/drawing/2014/main" id="{B0C34072-2371-4563-95A6-9EB61EFA1638}"/>
              </a:ext>
            </a:extLst>
          </p:cNvPr>
          <p:cNvSpPr/>
          <p:nvPr/>
        </p:nvSpPr>
        <p:spPr>
          <a:xfrm>
            <a:off x="6594544" y="3164911"/>
            <a:ext cx="485834" cy="4790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Google Shape;77;p16">
            <a:extLst>
              <a:ext uri="{FF2B5EF4-FFF2-40B4-BE49-F238E27FC236}">
                <a16:creationId xmlns:a16="http://schemas.microsoft.com/office/drawing/2014/main" id="{5D73FFBC-FDA7-4135-98CE-146D42DE4FE5}"/>
              </a:ext>
            </a:extLst>
          </p:cNvPr>
          <p:cNvSpPr/>
          <p:nvPr/>
        </p:nvSpPr>
        <p:spPr>
          <a:xfrm>
            <a:off x="6651655" y="3260810"/>
            <a:ext cx="392035" cy="287293"/>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TextBox 81">
            <a:extLst>
              <a:ext uri="{FF2B5EF4-FFF2-40B4-BE49-F238E27FC236}">
                <a16:creationId xmlns:a16="http://schemas.microsoft.com/office/drawing/2014/main" id="{E98A2A76-E80E-4705-B9C9-15C376A142F1}"/>
              </a:ext>
            </a:extLst>
          </p:cNvPr>
          <p:cNvSpPr txBox="1"/>
          <p:nvPr/>
        </p:nvSpPr>
        <p:spPr>
          <a:xfrm>
            <a:off x="4681987" y="3220453"/>
            <a:ext cx="1585029" cy="369332"/>
          </a:xfrm>
          <a:prstGeom prst="rect">
            <a:avLst/>
          </a:prstGeom>
          <a:noFill/>
        </p:spPr>
        <p:txBody>
          <a:bodyPr wrap="square" rtlCol="0">
            <a:spAutoFit/>
          </a:bodyPr>
          <a:lstStyle/>
          <a:p>
            <a:pPr algn="l"/>
            <a:r>
              <a:rPr lang="en-US"/>
              <a:t>Well-Trained</a:t>
            </a:r>
          </a:p>
        </p:txBody>
      </p:sp>
      <p:sp>
        <p:nvSpPr>
          <p:cNvPr id="84" name="Rectangle 83">
            <a:extLst>
              <a:ext uri="{FF2B5EF4-FFF2-40B4-BE49-F238E27FC236}">
                <a16:creationId xmlns:a16="http://schemas.microsoft.com/office/drawing/2014/main" id="{13074401-A633-45A0-83FB-DAF729E74F56}"/>
              </a:ext>
            </a:extLst>
          </p:cNvPr>
          <p:cNvSpPr/>
          <p:nvPr/>
        </p:nvSpPr>
        <p:spPr>
          <a:xfrm>
            <a:off x="4668176" y="3863080"/>
            <a:ext cx="2047989" cy="366120"/>
          </a:xfrm>
          <a:prstGeom prst="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BA4CB45-D1F9-4C60-AF60-649E2E7C8B26}"/>
              </a:ext>
            </a:extLst>
          </p:cNvPr>
          <p:cNvSpPr/>
          <p:nvPr/>
        </p:nvSpPr>
        <p:spPr>
          <a:xfrm>
            <a:off x="6594544" y="3802601"/>
            <a:ext cx="485834" cy="4790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77;p16">
            <a:extLst>
              <a:ext uri="{FF2B5EF4-FFF2-40B4-BE49-F238E27FC236}">
                <a16:creationId xmlns:a16="http://schemas.microsoft.com/office/drawing/2014/main" id="{A1CB3585-049A-4F6A-BC21-8BCB4EA656D9}"/>
              </a:ext>
            </a:extLst>
          </p:cNvPr>
          <p:cNvSpPr/>
          <p:nvPr/>
        </p:nvSpPr>
        <p:spPr>
          <a:xfrm>
            <a:off x="6651655" y="3898500"/>
            <a:ext cx="392035" cy="287293"/>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TextBox 86">
            <a:extLst>
              <a:ext uri="{FF2B5EF4-FFF2-40B4-BE49-F238E27FC236}">
                <a16:creationId xmlns:a16="http://schemas.microsoft.com/office/drawing/2014/main" id="{B7D271B3-EB62-4C4D-92BB-520D16957527}"/>
              </a:ext>
            </a:extLst>
          </p:cNvPr>
          <p:cNvSpPr txBox="1"/>
          <p:nvPr/>
        </p:nvSpPr>
        <p:spPr>
          <a:xfrm>
            <a:off x="4686175" y="3869566"/>
            <a:ext cx="1277914" cy="369332"/>
          </a:xfrm>
          <a:prstGeom prst="rect">
            <a:avLst/>
          </a:prstGeom>
          <a:noFill/>
        </p:spPr>
        <p:txBody>
          <a:bodyPr wrap="square" rtlCol="0">
            <a:spAutoFit/>
          </a:bodyPr>
          <a:lstStyle/>
          <a:p>
            <a:pPr algn="l"/>
            <a:r>
              <a:rPr lang="en-US"/>
              <a:t>Cultural Fit</a:t>
            </a:r>
          </a:p>
        </p:txBody>
      </p:sp>
      <p:sp>
        <p:nvSpPr>
          <p:cNvPr id="93" name="Google Shape;82;p16">
            <a:extLst>
              <a:ext uri="{FF2B5EF4-FFF2-40B4-BE49-F238E27FC236}">
                <a16:creationId xmlns:a16="http://schemas.microsoft.com/office/drawing/2014/main" id="{0ECAD4CF-AFBC-49DD-B506-9F6818E552CE}"/>
              </a:ext>
            </a:extLst>
          </p:cNvPr>
          <p:cNvSpPr/>
          <p:nvPr/>
        </p:nvSpPr>
        <p:spPr>
          <a:xfrm>
            <a:off x="3509329" y="4616518"/>
            <a:ext cx="283001" cy="283020"/>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2;p16">
            <a:extLst>
              <a:ext uri="{FF2B5EF4-FFF2-40B4-BE49-F238E27FC236}">
                <a16:creationId xmlns:a16="http://schemas.microsoft.com/office/drawing/2014/main" id="{E0EA0ED0-B1BC-42F8-8362-FF0C89A52AF3}"/>
              </a:ext>
            </a:extLst>
          </p:cNvPr>
          <p:cNvSpPr/>
          <p:nvPr/>
        </p:nvSpPr>
        <p:spPr>
          <a:xfrm>
            <a:off x="3517069" y="3924348"/>
            <a:ext cx="283001" cy="283020"/>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2;p16">
            <a:extLst>
              <a:ext uri="{FF2B5EF4-FFF2-40B4-BE49-F238E27FC236}">
                <a16:creationId xmlns:a16="http://schemas.microsoft.com/office/drawing/2014/main" id="{F551E88B-3F0E-42E9-8DF1-01063DB7A970}"/>
              </a:ext>
            </a:extLst>
          </p:cNvPr>
          <p:cNvSpPr/>
          <p:nvPr/>
        </p:nvSpPr>
        <p:spPr>
          <a:xfrm>
            <a:off x="3502813" y="3297058"/>
            <a:ext cx="283001" cy="283020"/>
          </a:xfrm>
          <a:custGeom>
            <a:avLst/>
            <a:gdLst/>
            <a:ahLst/>
            <a:cxnLst/>
            <a:rect l="l" t="t" r="r" b="b"/>
            <a:pathLst>
              <a:path w="6239" h="6093" extrusionOk="0">
                <a:moveTo>
                  <a:pt x="763" y="1"/>
                </a:moveTo>
                <a:cubicBezTo>
                  <a:pt x="598" y="1"/>
                  <a:pt x="430" y="60"/>
                  <a:pt x="301" y="189"/>
                </a:cubicBezTo>
                <a:cubicBezTo>
                  <a:pt x="34" y="422"/>
                  <a:pt x="34" y="889"/>
                  <a:pt x="301" y="1156"/>
                </a:cubicBezTo>
                <a:lnTo>
                  <a:pt x="2169" y="3057"/>
                </a:lnTo>
                <a:lnTo>
                  <a:pt x="268" y="4925"/>
                </a:lnTo>
                <a:cubicBezTo>
                  <a:pt x="1" y="5192"/>
                  <a:pt x="1" y="5593"/>
                  <a:pt x="234" y="5859"/>
                </a:cubicBezTo>
                <a:cubicBezTo>
                  <a:pt x="376" y="6001"/>
                  <a:pt x="565" y="6077"/>
                  <a:pt x="751" y="6077"/>
                </a:cubicBezTo>
                <a:cubicBezTo>
                  <a:pt x="915" y="6077"/>
                  <a:pt x="1076" y="6018"/>
                  <a:pt x="1202" y="5893"/>
                </a:cubicBezTo>
                <a:lnTo>
                  <a:pt x="3103" y="3991"/>
                </a:lnTo>
                <a:lnTo>
                  <a:pt x="4971" y="5893"/>
                </a:lnTo>
                <a:cubicBezTo>
                  <a:pt x="5104" y="6026"/>
                  <a:pt x="5280" y="6093"/>
                  <a:pt x="5455" y="6093"/>
                </a:cubicBezTo>
                <a:cubicBezTo>
                  <a:pt x="5630" y="6093"/>
                  <a:pt x="5805" y="6026"/>
                  <a:pt x="5938" y="5893"/>
                </a:cubicBezTo>
                <a:cubicBezTo>
                  <a:pt x="6205" y="5626"/>
                  <a:pt x="6205" y="5192"/>
                  <a:pt x="5938" y="4959"/>
                </a:cubicBezTo>
                <a:lnTo>
                  <a:pt x="4070" y="3057"/>
                </a:lnTo>
                <a:lnTo>
                  <a:pt x="5972" y="1189"/>
                </a:lnTo>
                <a:cubicBezTo>
                  <a:pt x="6239" y="923"/>
                  <a:pt x="6239" y="489"/>
                  <a:pt x="5972" y="222"/>
                </a:cubicBezTo>
                <a:cubicBezTo>
                  <a:pt x="5838" y="89"/>
                  <a:pt x="5663" y="22"/>
                  <a:pt x="5488" y="22"/>
                </a:cubicBezTo>
                <a:cubicBezTo>
                  <a:pt x="5313" y="22"/>
                  <a:pt x="5138" y="89"/>
                  <a:pt x="5004" y="222"/>
                </a:cubicBezTo>
                <a:lnTo>
                  <a:pt x="3136" y="2090"/>
                </a:lnTo>
                <a:lnTo>
                  <a:pt x="1235" y="189"/>
                </a:lnTo>
                <a:cubicBezTo>
                  <a:pt x="1114" y="68"/>
                  <a:pt x="940" y="1"/>
                  <a:pt x="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 name="Straight Connector 96">
            <a:extLst>
              <a:ext uri="{FF2B5EF4-FFF2-40B4-BE49-F238E27FC236}">
                <a16:creationId xmlns:a16="http://schemas.microsoft.com/office/drawing/2014/main" id="{1068EEEB-7F56-4205-8C5E-A1A57A808AE9}"/>
              </a:ext>
            </a:extLst>
          </p:cNvPr>
          <p:cNvCxnSpPr>
            <a:cxnSpLocks/>
          </p:cNvCxnSpPr>
          <p:nvPr/>
        </p:nvCxnSpPr>
        <p:spPr>
          <a:xfrm flipH="1">
            <a:off x="2060743" y="3110935"/>
            <a:ext cx="403137"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A0BE1CD-ACB7-4211-A147-71FFA896EC26}"/>
              </a:ext>
            </a:extLst>
          </p:cNvPr>
          <p:cNvCxnSpPr>
            <a:cxnSpLocks/>
          </p:cNvCxnSpPr>
          <p:nvPr/>
        </p:nvCxnSpPr>
        <p:spPr>
          <a:xfrm flipH="1">
            <a:off x="5507307" y="3110935"/>
            <a:ext cx="403137"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12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74DC5C-65EE-4A0B-BD72-3BB71EC198A2}"/>
              </a:ext>
            </a:extLst>
          </p:cNvPr>
          <p:cNvSpPr/>
          <p:nvPr/>
        </p:nvSpPr>
        <p:spPr>
          <a:xfrm>
            <a:off x="0" y="0"/>
            <a:ext cx="12192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F892DFA-80B0-4EC2-978F-159331AAD28D}"/>
              </a:ext>
            </a:extLst>
          </p:cNvPr>
          <p:cNvSpPr>
            <a:spLocks noGrp="1"/>
          </p:cNvSpPr>
          <p:nvPr>
            <p:ph type="sldNum" sz="quarter" idx="11"/>
          </p:nvPr>
        </p:nvSpPr>
        <p:spPr>
          <a:xfrm>
            <a:off x="11393427" y="190610"/>
            <a:ext cx="618259" cy="184666"/>
          </a:xfrm>
        </p:spPr>
        <p:txBody>
          <a:bodyPr anchor="b">
            <a:normAutofit/>
          </a:bodyPr>
          <a:lstStyle/>
          <a:p>
            <a:pPr>
              <a:spcAft>
                <a:spcPts val="600"/>
              </a:spcAft>
            </a:pPr>
            <a:fld id="{408DC6F8-B5ED-0D4C-8247-045D7D76CD01}" type="slidenum">
              <a:rPr lang="en-US" smtClean="0"/>
              <a:pPr>
                <a:spcAft>
                  <a:spcPts val="600"/>
                </a:spcAft>
              </a:pPr>
              <a:t>13</a:t>
            </a:fld>
            <a:endParaRPr lang="en-US"/>
          </a:p>
        </p:txBody>
      </p:sp>
      <p:pic>
        <p:nvPicPr>
          <p:cNvPr id="12" name="Picture 11" descr="Logo&#10;&#10;Description automatically generated">
            <a:extLst>
              <a:ext uri="{FF2B5EF4-FFF2-40B4-BE49-F238E27FC236}">
                <a16:creationId xmlns:a16="http://schemas.microsoft.com/office/drawing/2014/main" id="{0B4195AF-9B3D-4243-AB33-8F70DD9D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818" y="6227656"/>
            <a:ext cx="1500868" cy="439734"/>
          </a:xfrm>
          <a:prstGeom prst="rect">
            <a:avLst/>
          </a:prstGeom>
        </p:spPr>
      </p:pic>
      <p:sp>
        <p:nvSpPr>
          <p:cNvPr id="11" name="TextBox 10">
            <a:extLst>
              <a:ext uri="{FF2B5EF4-FFF2-40B4-BE49-F238E27FC236}">
                <a16:creationId xmlns:a16="http://schemas.microsoft.com/office/drawing/2014/main" id="{EA33E35C-2655-4598-B4A2-91858690A000}"/>
              </a:ext>
            </a:extLst>
          </p:cNvPr>
          <p:cNvSpPr txBox="1"/>
          <p:nvPr/>
        </p:nvSpPr>
        <p:spPr>
          <a:xfrm>
            <a:off x="5197356" y="1671512"/>
            <a:ext cx="1797287" cy="769441"/>
          </a:xfrm>
          <a:prstGeom prst="rect">
            <a:avLst/>
          </a:prstGeom>
          <a:noFill/>
        </p:spPr>
        <p:txBody>
          <a:bodyPr wrap="none" rtlCol="0">
            <a:spAutoFit/>
          </a:bodyPr>
          <a:lstStyle/>
          <a:p>
            <a:pPr algn="l"/>
            <a:r>
              <a:rPr lang="en-US" sz="4400">
                <a:solidFill>
                  <a:schemeClr val="bg1"/>
                </a:solidFill>
                <a:latin typeface="+mj-lt"/>
              </a:rPr>
              <a:t>Tip #3</a:t>
            </a:r>
          </a:p>
        </p:txBody>
      </p:sp>
      <p:sp>
        <p:nvSpPr>
          <p:cNvPr id="13" name="TextBox 12">
            <a:extLst>
              <a:ext uri="{FF2B5EF4-FFF2-40B4-BE49-F238E27FC236}">
                <a16:creationId xmlns:a16="http://schemas.microsoft.com/office/drawing/2014/main" id="{485954D6-9950-4F54-8127-FC7F169B54D3}"/>
              </a:ext>
            </a:extLst>
          </p:cNvPr>
          <p:cNvSpPr txBox="1"/>
          <p:nvPr/>
        </p:nvSpPr>
        <p:spPr>
          <a:xfrm>
            <a:off x="1589798" y="2715429"/>
            <a:ext cx="9012404" cy="1446550"/>
          </a:xfrm>
          <a:prstGeom prst="rect">
            <a:avLst/>
          </a:prstGeom>
          <a:noFill/>
        </p:spPr>
        <p:txBody>
          <a:bodyPr wrap="none" rtlCol="0">
            <a:spAutoFit/>
          </a:bodyPr>
          <a:lstStyle/>
          <a:p>
            <a:pPr algn="ctr"/>
            <a:r>
              <a:rPr lang="en-US" sz="4400">
                <a:solidFill>
                  <a:schemeClr val="bg1"/>
                </a:solidFill>
              </a:rPr>
              <a:t>Provide an accurate job description </a:t>
            </a:r>
          </a:p>
          <a:p>
            <a:pPr algn="ctr"/>
            <a:r>
              <a:rPr lang="en-US" sz="4400">
                <a:solidFill>
                  <a:schemeClr val="bg1"/>
                </a:solidFill>
              </a:rPr>
              <a:t>and emphasize key benefits.</a:t>
            </a:r>
          </a:p>
        </p:txBody>
      </p:sp>
      <p:grpSp>
        <p:nvGrpSpPr>
          <p:cNvPr id="8" name="Group 7">
            <a:extLst>
              <a:ext uri="{FF2B5EF4-FFF2-40B4-BE49-F238E27FC236}">
                <a16:creationId xmlns:a16="http://schemas.microsoft.com/office/drawing/2014/main" id="{627ADD9D-A226-4C94-82E2-3505B4777DD7}"/>
              </a:ext>
            </a:extLst>
          </p:cNvPr>
          <p:cNvGrpSpPr/>
          <p:nvPr/>
        </p:nvGrpSpPr>
        <p:grpSpPr>
          <a:xfrm>
            <a:off x="5210056" y="4525555"/>
            <a:ext cx="1612803" cy="1338524"/>
            <a:chOff x="-335546" y="5956489"/>
            <a:chExt cx="1612803" cy="1338524"/>
          </a:xfrm>
        </p:grpSpPr>
        <p:pic>
          <p:nvPicPr>
            <p:cNvPr id="9" name="Picture 8" descr="Icon&#10;&#10;Description automatically generated">
              <a:extLst>
                <a:ext uri="{FF2B5EF4-FFF2-40B4-BE49-F238E27FC236}">
                  <a16:creationId xmlns:a16="http://schemas.microsoft.com/office/drawing/2014/main" id="{F3023D43-3659-49B2-8770-14DE6C610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46" y="5956489"/>
              <a:ext cx="1612803" cy="1338524"/>
            </a:xfrm>
            <a:prstGeom prst="rect">
              <a:avLst/>
            </a:prstGeom>
            <a:noFill/>
          </p:spPr>
        </p:pic>
        <p:sp>
          <p:nvSpPr>
            <p:cNvPr id="10" name="Rectangle 9">
              <a:extLst>
                <a:ext uri="{FF2B5EF4-FFF2-40B4-BE49-F238E27FC236}">
                  <a16:creationId xmlns:a16="http://schemas.microsoft.com/office/drawing/2014/main" id="{CFC79AEF-96A8-42DC-AE9B-0A9E0B3EFBCA}"/>
                </a:ext>
              </a:extLst>
            </p:cNvPr>
            <p:cNvSpPr/>
            <p:nvPr/>
          </p:nvSpPr>
          <p:spPr>
            <a:xfrm>
              <a:off x="182883" y="6625751"/>
              <a:ext cx="146011" cy="20889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6172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958E6A-8B08-466B-9E21-B4427DE228E9}"/>
              </a:ext>
            </a:extLst>
          </p:cNvPr>
          <p:cNvSpPr>
            <a:spLocks noGrp="1"/>
          </p:cNvSpPr>
          <p:nvPr>
            <p:ph type="sldNum" sz="quarter" idx="11"/>
          </p:nvPr>
        </p:nvSpPr>
        <p:spPr/>
        <p:txBody>
          <a:bodyPr/>
          <a:lstStyle/>
          <a:p>
            <a:fld id="{408DC6F8-B5ED-0D4C-8247-045D7D76CD01}" type="slidenum">
              <a:rPr lang="en-US" smtClean="0"/>
              <a:pPr/>
              <a:t>14</a:t>
            </a:fld>
            <a:endParaRPr lang="en-US"/>
          </a:p>
        </p:txBody>
      </p:sp>
      <p:sp>
        <p:nvSpPr>
          <p:cNvPr id="6" name="Parallelogram 5">
            <a:extLst>
              <a:ext uri="{FF2B5EF4-FFF2-40B4-BE49-F238E27FC236}">
                <a16:creationId xmlns:a16="http://schemas.microsoft.com/office/drawing/2014/main" id="{7776AE53-BAD7-487A-9B68-1EAF4ADF15BB}"/>
              </a:ext>
            </a:extLst>
          </p:cNvPr>
          <p:cNvSpPr/>
          <p:nvPr/>
        </p:nvSpPr>
        <p:spPr>
          <a:xfrm>
            <a:off x="-542925" y="469298"/>
            <a:ext cx="8895215" cy="1852555"/>
          </a:xfrm>
          <a:prstGeom prst="parallelogram">
            <a:avLst/>
          </a:prstGeom>
          <a:solidFill>
            <a:srgbClr val="2261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B2E6E5-362F-4599-93B0-F53CEAB8C6AB}"/>
              </a:ext>
            </a:extLst>
          </p:cNvPr>
          <p:cNvSpPr txBox="1"/>
          <p:nvPr/>
        </p:nvSpPr>
        <p:spPr>
          <a:xfrm>
            <a:off x="460248" y="564974"/>
            <a:ext cx="1361270" cy="584775"/>
          </a:xfrm>
          <a:prstGeom prst="rect">
            <a:avLst/>
          </a:prstGeom>
          <a:noFill/>
        </p:spPr>
        <p:txBody>
          <a:bodyPr wrap="none" rtlCol="0">
            <a:spAutoFit/>
          </a:bodyPr>
          <a:lstStyle/>
          <a:p>
            <a:pPr algn="l"/>
            <a:r>
              <a:rPr lang="en-US" sz="3200">
                <a:solidFill>
                  <a:schemeClr val="bg1"/>
                </a:solidFill>
                <a:latin typeface="+mj-lt"/>
              </a:rPr>
              <a:t>Tip #3</a:t>
            </a:r>
          </a:p>
        </p:txBody>
      </p:sp>
      <p:sp>
        <p:nvSpPr>
          <p:cNvPr id="9" name="TextBox 8">
            <a:extLst>
              <a:ext uri="{FF2B5EF4-FFF2-40B4-BE49-F238E27FC236}">
                <a16:creationId xmlns:a16="http://schemas.microsoft.com/office/drawing/2014/main" id="{6D26E1C4-60BE-4DAA-990E-DC654B49F993}"/>
              </a:ext>
            </a:extLst>
          </p:cNvPr>
          <p:cNvSpPr txBox="1"/>
          <p:nvPr/>
        </p:nvSpPr>
        <p:spPr>
          <a:xfrm>
            <a:off x="460248" y="1077839"/>
            <a:ext cx="7045452" cy="1077218"/>
          </a:xfrm>
          <a:prstGeom prst="rect">
            <a:avLst/>
          </a:prstGeom>
          <a:noFill/>
        </p:spPr>
        <p:txBody>
          <a:bodyPr wrap="square" rtlCol="0">
            <a:spAutoFit/>
          </a:bodyPr>
          <a:lstStyle/>
          <a:p>
            <a:pPr algn="l"/>
            <a:r>
              <a:rPr lang="en-US" sz="3200">
                <a:solidFill>
                  <a:schemeClr val="bg1"/>
                </a:solidFill>
              </a:rPr>
              <a:t>Provide an accurate job description and emphasize key benefits.</a:t>
            </a:r>
          </a:p>
        </p:txBody>
      </p:sp>
      <p:graphicFrame>
        <p:nvGraphicFramePr>
          <p:cNvPr id="15" name="Table 16">
            <a:extLst>
              <a:ext uri="{FF2B5EF4-FFF2-40B4-BE49-F238E27FC236}">
                <a16:creationId xmlns:a16="http://schemas.microsoft.com/office/drawing/2014/main" id="{76E6521E-68B3-4E19-A2E7-9FC7CFD03495}"/>
              </a:ext>
            </a:extLst>
          </p:cNvPr>
          <p:cNvGraphicFramePr>
            <a:graphicFrameLocks noGrp="1"/>
          </p:cNvGraphicFramePr>
          <p:nvPr>
            <p:extLst>
              <p:ext uri="{D42A27DB-BD31-4B8C-83A1-F6EECF244321}">
                <p14:modId xmlns:p14="http://schemas.microsoft.com/office/powerpoint/2010/main" val="1551178713"/>
              </p:ext>
            </p:extLst>
          </p:nvPr>
        </p:nvGraphicFramePr>
        <p:xfrm>
          <a:off x="6096000" y="3091865"/>
          <a:ext cx="5123544" cy="2081149"/>
        </p:xfrm>
        <a:graphic>
          <a:graphicData uri="http://schemas.openxmlformats.org/drawingml/2006/table">
            <a:tbl>
              <a:tblPr firstRow="1" bandRow="1">
                <a:tableStyleId>{BDBED569-4797-4DF1-A0F4-6AAB3CD982D8}</a:tableStyleId>
              </a:tblPr>
              <a:tblGrid>
                <a:gridCol w="3207658">
                  <a:extLst>
                    <a:ext uri="{9D8B030D-6E8A-4147-A177-3AD203B41FA5}">
                      <a16:colId xmlns:a16="http://schemas.microsoft.com/office/drawing/2014/main" val="3950967862"/>
                    </a:ext>
                  </a:extLst>
                </a:gridCol>
                <a:gridCol w="1915886">
                  <a:extLst>
                    <a:ext uri="{9D8B030D-6E8A-4147-A177-3AD203B41FA5}">
                      <a16:colId xmlns:a16="http://schemas.microsoft.com/office/drawing/2014/main" val="2257752971"/>
                    </a:ext>
                  </a:extLst>
                </a:gridCol>
              </a:tblGrid>
              <a:tr h="287651">
                <a:tc>
                  <a:txBody>
                    <a:bodyPr/>
                    <a:lstStyle/>
                    <a:p>
                      <a:pPr algn="ctr"/>
                      <a:r>
                        <a:rPr lang="en-US">
                          <a:solidFill>
                            <a:schemeClr val="bg1"/>
                          </a:solidFill>
                          <a:latin typeface="+mj-lt"/>
                        </a:rPr>
                        <a:t>Benefit</a:t>
                      </a:r>
                    </a:p>
                  </a:txBody>
                  <a:tcPr>
                    <a:solidFill>
                      <a:schemeClr val="tx2">
                        <a:lumMod val="75000"/>
                        <a:lumOff val="25000"/>
                      </a:schemeClr>
                    </a:solidFill>
                  </a:tcPr>
                </a:tc>
                <a:tc>
                  <a:txBody>
                    <a:bodyPr/>
                    <a:lstStyle/>
                    <a:p>
                      <a:pPr algn="ctr"/>
                      <a:r>
                        <a:rPr lang="en-US">
                          <a:solidFill>
                            <a:schemeClr val="bg1"/>
                          </a:solidFill>
                          <a:latin typeface="+mj-lt"/>
                        </a:rPr>
                        <a:t>% Ranking</a:t>
                      </a:r>
                    </a:p>
                  </a:txBody>
                  <a:tcPr>
                    <a:solidFill>
                      <a:schemeClr val="tx2">
                        <a:lumMod val="75000"/>
                        <a:lumOff val="25000"/>
                      </a:schemeClr>
                    </a:solidFill>
                  </a:tcPr>
                </a:tc>
                <a:extLst>
                  <a:ext uri="{0D108BD9-81ED-4DB2-BD59-A6C34878D82A}">
                    <a16:rowId xmlns:a16="http://schemas.microsoft.com/office/drawing/2014/main" val="2618689599"/>
                  </a:ext>
                </a:extLst>
              </a:tr>
              <a:tr h="287651">
                <a:tc>
                  <a:txBody>
                    <a:bodyPr/>
                    <a:lstStyle/>
                    <a:p>
                      <a:r>
                        <a:rPr lang="en-US"/>
                        <a:t>Compensation and benefits</a:t>
                      </a:r>
                    </a:p>
                  </a:txBody>
                  <a:tcPr>
                    <a:noFill/>
                  </a:tcPr>
                </a:tc>
                <a:tc>
                  <a:txBody>
                    <a:bodyPr/>
                    <a:lstStyle/>
                    <a:p>
                      <a:pPr algn="ctr"/>
                      <a:r>
                        <a:rPr lang="en-US"/>
                        <a:t>14%</a:t>
                      </a:r>
                    </a:p>
                  </a:txBody>
                  <a:tcPr>
                    <a:noFill/>
                  </a:tcPr>
                </a:tc>
                <a:extLst>
                  <a:ext uri="{0D108BD9-81ED-4DB2-BD59-A6C34878D82A}">
                    <a16:rowId xmlns:a16="http://schemas.microsoft.com/office/drawing/2014/main" val="3953691168"/>
                  </a:ext>
                </a:extLst>
              </a:tr>
              <a:tr h="287651">
                <a:tc>
                  <a:txBody>
                    <a:bodyPr/>
                    <a:lstStyle/>
                    <a:p>
                      <a:r>
                        <a:rPr lang="en-US"/>
                        <a:t>Relocation coverage</a:t>
                      </a:r>
                    </a:p>
                  </a:txBody>
                  <a:tcPr>
                    <a:noFill/>
                  </a:tcPr>
                </a:tc>
                <a:tc>
                  <a:txBody>
                    <a:bodyPr/>
                    <a:lstStyle/>
                    <a:p>
                      <a:pPr algn="ctr"/>
                      <a:r>
                        <a:rPr lang="en-US"/>
                        <a:t>12%</a:t>
                      </a:r>
                    </a:p>
                  </a:txBody>
                  <a:tcPr>
                    <a:noFill/>
                  </a:tcPr>
                </a:tc>
                <a:extLst>
                  <a:ext uri="{0D108BD9-81ED-4DB2-BD59-A6C34878D82A}">
                    <a16:rowId xmlns:a16="http://schemas.microsoft.com/office/drawing/2014/main" val="1143349237"/>
                  </a:ext>
                </a:extLst>
              </a:tr>
              <a:tr h="287651">
                <a:tc>
                  <a:txBody>
                    <a:bodyPr/>
                    <a:lstStyle/>
                    <a:p>
                      <a:r>
                        <a:rPr lang="en-US"/>
                        <a:t>Reduced or negligible on-call time</a:t>
                      </a:r>
                    </a:p>
                  </a:txBody>
                  <a:tcPr>
                    <a:noFill/>
                  </a:tcPr>
                </a:tc>
                <a:tc>
                  <a:txBody>
                    <a:bodyPr/>
                    <a:lstStyle/>
                    <a:p>
                      <a:pPr algn="ctr"/>
                      <a:r>
                        <a:rPr lang="en-US"/>
                        <a:t>12%</a:t>
                      </a:r>
                    </a:p>
                  </a:txBody>
                  <a:tcPr>
                    <a:noFill/>
                  </a:tcPr>
                </a:tc>
                <a:extLst>
                  <a:ext uri="{0D108BD9-81ED-4DB2-BD59-A6C34878D82A}">
                    <a16:rowId xmlns:a16="http://schemas.microsoft.com/office/drawing/2014/main" val="3011580862"/>
                  </a:ext>
                </a:extLst>
              </a:tr>
              <a:tr h="287651">
                <a:tc>
                  <a:txBody>
                    <a:bodyPr/>
                    <a:lstStyle/>
                    <a:p>
                      <a:r>
                        <a:rPr lang="en-US"/>
                        <a:t>Ability to serve in a leadership role</a:t>
                      </a:r>
                    </a:p>
                  </a:txBody>
                  <a:tcPr>
                    <a:noFill/>
                  </a:tcPr>
                </a:tc>
                <a:tc>
                  <a:txBody>
                    <a:bodyPr/>
                    <a:lstStyle/>
                    <a:p>
                      <a:pPr algn="ctr"/>
                      <a:r>
                        <a:rPr lang="en-US"/>
                        <a:t>10%</a:t>
                      </a:r>
                    </a:p>
                  </a:txBody>
                  <a:tcPr>
                    <a:noFill/>
                  </a:tcPr>
                </a:tc>
                <a:extLst>
                  <a:ext uri="{0D108BD9-81ED-4DB2-BD59-A6C34878D82A}">
                    <a16:rowId xmlns:a16="http://schemas.microsoft.com/office/drawing/2014/main" val="302893891"/>
                  </a:ext>
                </a:extLst>
              </a:tr>
              <a:tr h="287651">
                <a:tc>
                  <a:txBody>
                    <a:bodyPr/>
                    <a:lstStyle/>
                    <a:p>
                      <a:r>
                        <a:rPr lang="en-US"/>
                        <a:t>Schedule flexibility</a:t>
                      </a:r>
                    </a:p>
                  </a:txBody>
                  <a:tcPr>
                    <a:noFill/>
                  </a:tcPr>
                </a:tc>
                <a:tc>
                  <a:txBody>
                    <a:bodyPr/>
                    <a:lstStyle/>
                    <a:p>
                      <a:pPr algn="ctr"/>
                      <a:r>
                        <a:rPr lang="en-US"/>
                        <a:t>9%</a:t>
                      </a:r>
                    </a:p>
                  </a:txBody>
                  <a:tcPr>
                    <a:noFill/>
                  </a:tcPr>
                </a:tc>
                <a:extLst>
                  <a:ext uri="{0D108BD9-81ED-4DB2-BD59-A6C34878D82A}">
                    <a16:rowId xmlns:a16="http://schemas.microsoft.com/office/drawing/2014/main" val="3513452831"/>
                  </a:ext>
                </a:extLst>
              </a:tr>
              <a:tr h="287651">
                <a:tc>
                  <a:txBody>
                    <a:bodyPr/>
                    <a:lstStyle/>
                    <a:p>
                      <a:r>
                        <a:rPr lang="en-US"/>
                        <a:t>Amount of and ability to take PTO</a:t>
                      </a:r>
                    </a:p>
                  </a:txBody>
                  <a:tcPr>
                    <a:noFill/>
                  </a:tcPr>
                </a:tc>
                <a:tc>
                  <a:txBody>
                    <a:bodyPr/>
                    <a:lstStyle/>
                    <a:p>
                      <a:pPr algn="ctr"/>
                      <a:r>
                        <a:rPr lang="en-US"/>
                        <a:t>8%</a:t>
                      </a:r>
                    </a:p>
                  </a:txBody>
                  <a:tcPr>
                    <a:noFill/>
                  </a:tcPr>
                </a:tc>
                <a:extLst>
                  <a:ext uri="{0D108BD9-81ED-4DB2-BD59-A6C34878D82A}">
                    <a16:rowId xmlns:a16="http://schemas.microsoft.com/office/drawing/2014/main" val="184173882"/>
                  </a:ext>
                </a:extLst>
              </a:tr>
            </a:tbl>
          </a:graphicData>
        </a:graphic>
      </p:graphicFrame>
      <p:sp>
        <p:nvSpPr>
          <p:cNvPr id="19" name="TextBox 18">
            <a:extLst>
              <a:ext uri="{FF2B5EF4-FFF2-40B4-BE49-F238E27FC236}">
                <a16:creationId xmlns:a16="http://schemas.microsoft.com/office/drawing/2014/main" id="{569B9D1B-2704-4BC5-A41A-F4E78D3CDAD6}"/>
              </a:ext>
            </a:extLst>
          </p:cNvPr>
          <p:cNvSpPr txBox="1"/>
          <p:nvPr/>
        </p:nvSpPr>
        <p:spPr>
          <a:xfrm>
            <a:off x="576592" y="3948866"/>
            <a:ext cx="4562034" cy="523220"/>
          </a:xfrm>
          <a:prstGeom prst="rect">
            <a:avLst/>
          </a:prstGeom>
          <a:noFill/>
        </p:spPr>
        <p:txBody>
          <a:bodyPr wrap="square">
            <a:spAutoFit/>
          </a:bodyPr>
          <a:lstStyle/>
          <a:p>
            <a:pPr algn="ctr"/>
            <a:r>
              <a:rPr lang="en-US" sz="1400"/>
              <a:t>Preferred benefits of U.S. providers based on 2021 survey conducted by The Medicus Firm. </a:t>
            </a:r>
          </a:p>
        </p:txBody>
      </p:sp>
      <p:sp>
        <p:nvSpPr>
          <p:cNvPr id="20" name="TextBox 19">
            <a:extLst>
              <a:ext uri="{FF2B5EF4-FFF2-40B4-BE49-F238E27FC236}">
                <a16:creationId xmlns:a16="http://schemas.microsoft.com/office/drawing/2014/main" id="{CAC33947-FACC-487B-8711-AC77A879863F}"/>
              </a:ext>
            </a:extLst>
          </p:cNvPr>
          <p:cNvSpPr txBox="1"/>
          <p:nvPr/>
        </p:nvSpPr>
        <p:spPr>
          <a:xfrm>
            <a:off x="432193" y="3505196"/>
            <a:ext cx="4850832" cy="369332"/>
          </a:xfrm>
          <a:prstGeom prst="rect">
            <a:avLst/>
          </a:prstGeom>
          <a:noFill/>
        </p:spPr>
        <p:txBody>
          <a:bodyPr wrap="square">
            <a:spAutoFit/>
          </a:bodyPr>
          <a:lstStyle/>
          <a:p>
            <a:pPr algn="ctr"/>
            <a:r>
              <a:rPr lang="en-US">
                <a:latin typeface="+mj-lt"/>
              </a:rPr>
              <a:t>Understanding Key Offer Component Trends</a:t>
            </a:r>
          </a:p>
        </p:txBody>
      </p:sp>
      <p:pic>
        <p:nvPicPr>
          <p:cNvPr id="23" name="Picture 22" descr="A picture containing text&#10;&#10;Description automatically generated">
            <a:extLst>
              <a:ext uri="{FF2B5EF4-FFF2-40B4-BE49-F238E27FC236}">
                <a16:creationId xmlns:a16="http://schemas.microsoft.com/office/drawing/2014/main" id="{2E803333-BF7C-423C-B125-C7A2BD5B8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626" y="4059015"/>
            <a:ext cx="802507" cy="330614"/>
          </a:xfrm>
          <a:prstGeom prst="rect">
            <a:avLst/>
          </a:prstGeom>
        </p:spPr>
      </p:pic>
      <p:sp>
        <p:nvSpPr>
          <p:cNvPr id="13" name="Rectangle 12">
            <a:extLst>
              <a:ext uri="{FF2B5EF4-FFF2-40B4-BE49-F238E27FC236}">
                <a16:creationId xmlns:a16="http://schemas.microsoft.com/office/drawing/2014/main" id="{553F7D09-1ACD-475B-A777-F71C0FA0BA84}"/>
              </a:ext>
            </a:extLst>
          </p:cNvPr>
          <p:cNvSpPr/>
          <p:nvPr/>
        </p:nvSpPr>
        <p:spPr>
          <a:xfrm>
            <a:off x="1123018" y="5233697"/>
            <a:ext cx="3614082" cy="1155005"/>
          </a:xfrm>
          <a:prstGeom prst="rect">
            <a:avLst/>
          </a:prstGeom>
          <a:solidFill>
            <a:srgbClr val="FFFFFF"/>
          </a:solidFill>
          <a:ln w="28575">
            <a:solidFill>
              <a:srgbClr val="2261C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0DC3F58-BB41-4DA2-B944-8006B73F16C5}"/>
              </a:ext>
            </a:extLst>
          </p:cNvPr>
          <p:cNvSpPr txBox="1"/>
          <p:nvPr/>
        </p:nvSpPr>
        <p:spPr>
          <a:xfrm>
            <a:off x="1056189" y="5309539"/>
            <a:ext cx="3722339" cy="1015663"/>
          </a:xfrm>
          <a:prstGeom prst="rect">
            <a:avLst/>
          </a:prstGeom>
          <a:noFill/>
        </p:spPr>
        <p:txBody>
          <a:bodyPr wrap="square" rtlCol="0">
            <a:spAutoFit/>
          </a:bodyPr>
          <a:lstStyle/>
          <a:p>
            <a:pPr algn="ctr"/>
            <a:r>
              <a:rPr lang="en-US" sz="1600">
                <a:latin typeface="+mj-lt"/>
                <a:ea typeface="Roboto Medium" panose="02000000000000000000" pitchFamily="2" charset="0"/>
              </a:rPr>
              <a:t>2021 Physician and Provider Satisfaction Report</a:t>
            </a:r>
          </a:p>
          <a:p>
            <a:pPr algn="ctr"/>
            <a:r>
              <a:rPr lang="en-US" sz="1200">
                <a:ea typeface="Roboto Medium" panose="02000000000000000000" pitchFamily="2" charset="0"/>
              </a:rPr>
              <a:t>Survey Conducted by The Medicus Firm</a:t>
            </a:r>
          </a:p>
          <a:p>
            <a:pPr algn="ctr"/>
            <a:r>
              <a:rPr lang="en-US" sz="1200">
                <a:ea typeface="Roboto Medium" panose="02000000000000000000" pitchFamily="2" charset="0"/>
              </a:rPr>
              <a:t>+2,000 U.S. Providers Respondents</a:t>
            </a:r>
            <a:r>
              <a:rPr lang="en-US" sz="1600"/>
              <a:t> </a:t>
            </a:r>
          </a:p>
        </p:txBody>
      </p:sp>
      <p:sp>
        <p:nvSpPr>
          <p:cNvPr id="17" name="TextBox 16">
            <a:extLst>
              <a:ext uri="{FF2B5EF4-FFF2-40B4-BE49-F238E27FC236}">
                <a16:creationId xmlns:a16="http://schemas.microsoft.com/office/drawing/2014/main" id="{AE3823D4-2D4F-4D38-B578-DFA49B876954}"/>
              </a:ext>
            </a:extLst>
          </p:cNvPr>
          <p:cNvSpPr txBox="1"/>
          <p:nvPr/>
        </p:nvSpPr>
        <p:spPr>
          <a:xfrm>
            <a:off x="6534023" y="2555737"/>
            <a:ext cx="4562034" cy="369332"/>
          </a:xfrm>
          <a:prstGeom prst="rect">
            <a:avLst/>
          </a:prstGeom>
          <a:noFill/>
        </p:spPr>
        <p:txBody>
          <a:bodyPr wrap="square">
            <a:spAutoFit/>
          </a:bodyPr>
          <a:lstStyle/>
          <a:p>
            <a:pPr algn="ctr"/>
            <a:r>
              <a:rPr lang="en-US">
                <a:latin typeface="+mj-lt"/>
              </a:rPr>
              <a:t>Reported Key Offer Components</a:t>
            </a:r>
          </a:p>
        </p:txBody>
      </p:sp>
    </p:spTree>
    <p:extLst>
      <p:ext uri="{BB962C8B-B14F-4D97-AF65-F5344CB8AC3E}">
        <p14:creationId xmlns:p14="http://schemas.microsoft.com/office/powerpoint/2010/main" val="2349790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74DC5C-65EE-4A0B-BD72-3BB71EC198A2}"/>
              </a:ext>
            </a:extLst>
          </p:cNvPr>
          <p:cNvSpPr/>
          <p:nvPr/>
        </p:nvSpPr>
        <p:spPr>
          <a:xfrm>
            <a:off x="0" y="0"/>
            <a:ext cx="12192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F892DFA-80B0-4EC2-978F-159331AAD28D}"/>
              </a:ext>
            </a:extLst>
          </p:cNvPr>
          <p:cNvSpPr>
            <a:spLocks noGrp="1"/>
          </p:cNvSpPr>
          <p:nvPr>
            <p:ph type="sldNum" sz="quarter" idx="11"/>
          </p:nvPr>
        </p:nvSpPr>
        <p:spPr>
          <a:xfrm>
            <a:off x="11393427" y="190610"/>
            <a:ext cx="618259" cy="184666"/>
          </a:xfrm>
        </p:spPr>
        <p:txBody>
          <a:bodyPr anchor="b">
            <a:normAutofit/>
          </a:bodyPr>
          <a:lstStyle/>
          <a:p>
            <a:pPr>
              <a:spcAft>
                <a:spcPts val="600"/>
              </a:spcAft>
            </a:pPr>
            <a:fld id="{408DC6F8-B5ED-0D4C-8247-045D7D76CD01}" type="slidenum">
              <a:rPr lang="en-US" smtClean="0"/>
              <a:pPr>
                <a:spcAft>
                  <a:spcPts val="600"/>
                </a:spcAft>
              </a:pPr>
              <a:t>15</a:t>
            </a:fld>
            <a:endParaRPr lang="en-US"/>
          </a:p>
        </p:txBody>
      </p:sp>
      <p:pic>
        <p:nvPicPr>
          <p:cNvPr id="12" name="Picture 11" descr="Logo&#10;&#10;Description automatically generated">
            <a:extLst>
              <a:ext uri="{FF2B5EF4-FFF2-40B4-BE49-F238E27FC236}">
                <a16:creationId xmlns:a16="http://schemas.microsoft.com/office/drawing/2014/main" id="{0B4195AF-9B3D-4243-AB33-8F70DD9D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818" y="6227656"/>
            <a:ext cx="1500868" cy="439734"/>
          </a:xfrm>
          <a:prstGeom prst="rect">
            <a:avLst/>
          </a:prstGeom>
        </p:spPr>
      </p:pic>
      <p:sp>
        <p:nvSpPr>
          <p:cNvPr id="11" name="TextBox 10">
            <a:extLst>
              <a:ext uri="{FF2B5EF4-FFF2-40B4-BE49-F238E27FC236}">
                <a16:creationId xmlns:a16="http://schemas.microsoft.com/office/drawing/2014/main" id="{EA33E35C-2655-4598-B4A2-91858690A000}"/>
              </a:ext>
            </a:extLst>
          </p:cNvPr>
          <p:cNvSpPr txBox="1"/>
          <p:nvPr/>
        </p:nvSpPr>
        <p:spPr>
          <a:xfrm>
            <a:off x="4930648" y="2336393"/>
            <a:ext cx="1797287" cy="769441"/>
          </a:xfrm>
          <a:prstGeom prst="rect">
            <a:avLst/>
          </a:prstGeom>
          <a:noFill/>
        </p:spPr>
        <p:txBody>
          <a:bodyPr wrap="none" rtlCol="0">
            <a:spAutoFit/>
          </a:bodyPr>
          <a:lstStyle/>
          <a:p>
            <a:pPr algn="l"/>
            <a:r>
              <a:rPr lang="en-US" sz="4400">
                <a:solidFill>
                  <a:schemeClr val="bg1"/>
                </a:solidFill>
                <a:latin typeface="+mj-lt"/>
              </a:rPr>
              <a:t>Tip #4</a:t>
            </a:r>
          </a:p>
        </p:txBody>
      </p:sp>
      <p:sp>
        <p:nvSpPr>
          <p:cNvPr id="13" name="TextBox 12">
            <a:extLst>
              <a:ext uri="{FF2B5EF4-FFF2-40B4-BE49-F238E27FC236}">
                <a16:creationId xmlns:a16="http://schemas.microsoft.com/office/drawing/2014/main" id="{485954D6-9950-4F54-8127-FC7F169B54D3}"/>
              </a:ext>
            </a:extLst>
          </p:cNvPr>
          <p:cNvSpPr txBox="1"/>
          <p:nvPr/>
        </p:nvSpPr>
        <p:spPr>
          <a:xfrm>
            <a:off x="1168502" y="3182034"/>
            <a:ext cx="9854995" cy="769441"/>
          </a:xfrm>
          <a:prstGeom prst="rect">
            <a:avLst/>
          </a:prstGeom>
          <a:noFill/>
        </p:spPr>
        <p:txBody>
          <a:bodyPr wrap="square" rtlCol="0">
            <a:spAutoFit/>
          </a:bodyPr>
          <a:lstStyle/>
          <a:p>
            <a:pPr algn="ctr"/>
            <a:r>
              <a:rPr lang="en-US" sz="4400">
                <a:solidFill>
                  <a:schemeClr val="bg1"/>
                </a:solidFill>
              </a:rPr>
              <a:t>Ensure your offer stands out.</a:t>
            </a:r>
          </a:p>
        </p:txBody>
      </p:sp>
      <p:grpSp>
        <p:nvGrpSpPr>
          <p:cNvPr id="8" name="Group 7">
            <a:extLst>
              <a:ext uri="{FF2B5EF4-FFF2-40B4-BE49-F238E27FC236}">
                <a16:creationId xmlns:a16="http://schemas.microsoft.com/office/drawing/2014/main" id="{DB1FE8A3-A499-49C0-A080-2D442353B9C3}"/>
              </a:ext>
            </a:extLst>
          </p:cNvPr>
          <p:cNvGrpSpPr/>
          <p:nvPr/>
        </p:nvGrpSpPr>
        <p:grpSpPr>
          <a:xfrm>
            <a:off x="5022889" y="4306223"/>
            <a:ext cx="1612803" cy="1338524"/>
            <a:chOff x="-335546" y="5956489"/>
            <a:chExt cx="1612803" cy="1338524"/>
          </a:xfrm>
        </p:grpSpPr>
        <p:pic>
          <p:nvPicPr>
            <p:cNvPr id="9" name="Picture 8" descr="Icon&#10;&#10;Description automatically generated">
              <a:extLst>
                <a:ext uri="{FF2B5EF4-FFF2-40B4-BE49-F238E27FC236}">
                  <a16:creationId xmlns:a16="http://schemas.microsoft.com/office/drawing/2014/main" id="{8FB46EA4-EB10-48CF-B0CF-5C8E468CE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46" y="5956489"/>
              <a:ext cx="1612803" cy="1338524"/>
            </a:xfrm>
            <a:prstGeom prst="rect">
              <a:avLst/>
            </a:prstGeom>
            <a:noFill/>
          </p:spPr>
        </p:pic>
        <p:sp>
          <p:nvSpPr>
            <p:cNvPr id="10" name="Rectangle 9">
              <a:extLst>
                <a:ext uri="{FF2B5EF4-FFF2-40B4-BE49-F238E27FC236}">
                  <a16:creationId xmlns:a16="http://schemas.microsoft.com/office/drawing/2014/main" id="{F36E98D1-2F9F-4300-9B00-64EB4ED00BD2}"/>
                </a:ext>
              </a:extLst>
            </p:cNvPr>
            <p:cNvSpPr/>
            <p:nvPr/>
          </p:nvSpPr>
          <p:spPr>
            <a:xfrm>
              <a:off x="182883" y="6625751"/>
              <a:ext cx="146011" cy="20889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541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7776AE53-BAD7-487A-9B68-1EAF4ADF15BB}"/>
              </a:ext>
            </a:extLst>
          </p:cNvPr>
          <p:cNvSpPr/>
          <p:nvPr/>
        </p:nvSpPr>
        <p:spPr>
          <a:xfrm>
            <a:off x="-334510" y="1049868"/>
            <a:ext cx="7383010" cy="1360902"/>
          </a:xfrm>
          <a:prstGeom prst="parallelogram">
            <a:avLst/>
          </a:prstGeom>
          <a:solidFill>
            <a:srgbClr val="2261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B2E6E5-362F-4599-93B0-F53CEAB8C6AB}"/>
              </a:ext>
            </a:extLst>
          </p:cNvPr>
          <p:cNvSpPr txBox="1"/>
          <p:nvPr/>
        </p:nvSpPr>
        <p:spPr>
          <a:xfrm>
            <a:off x="460248" y="1145544"/>
            <a:ext cx="1361270" cy="584775"/>
          </a:xfrm>
          <a:prstGeom prst="rect">
            <a:avLst/>
          </a:prstGeom>
          <a:noFill/>
        </p:spPr>
        <p:txBody>
          <a:bodyPr wrap="none" rtlCol="0">
            <a:spAutoFit/>
          </a:bodyPr>
          <a:lstStyle/>
          <a:p>
            <a:pPr algn="l"/>
            <a:r>
              <a:rPr lang="en-US" sz="3200">
                <a:solidFill>
                  <a:schemeClr val="bg1"/>
                </a:solidFill>
                <a:latin typeface="+mj-lt"/>
              </a:rPr>
              <a:t>Tip #4</a:t>
            </a:r>
          </a:p>
        </p:txBody>
      </p:sp>
      <p:sp>
        <p:nvSpPr>
          <p:cNvPr id="9" name="TextBox 8">
            <a:extLst>
              <a:ext uri="{FF2B5EF4-FFF2-40B4-BE49-F238E27FC236}">
                <a16:creationId xmlns:a16="http://schemas.microsoft.com/office/drawing/2014/main" id="{6D26E1C4-60BE-4DAA-990E-DC654B49F993}"/>
              </a:ext>
            </a:extLst>
          </p:cNvPr>
          <p:cNvSpPr txBox="1"/>
          <p:nvPr/>
        </p:nvSpPr>
        <p:spPr>
          <a:xfrm>
            <a:off x="460248" y="1658409"/>
            <a:ext cx="6019597" cy="646331"/>
          </a:xfrm>
          <a:prstGeom prst="rect">
            <a:avLst/>
          </a:prstGeom>
          <a:noFill/>
        </p:spPr>
        <p:txBody>
          <a:bodyPr wrap="none" rtlCol="0">
            <a:spAutoFit/>
          </a:bodyPr>
          <a:lstStyle/>
          <a:p>
            <a:pPr algn="l"/>
            <a:r>
              <a:rPr lang="en-US" sz="3600">
                <a:solidFill>
                  <a:schemeClr val="bg1"/>
                </a:solidFill>
              </a:rPr>
              <a:t>Ensure your offer stands out.</a:t>
            </a:r>
          </a:p>
        </p:txBody>
      </p:sp>
      <p:sp>
        <p:nvSpPr>
          <p:cNvPr id="19" name="TextBox 18">
            <a:extLst>
              <a:ext uri="{FF2B5EF4-FFF2-40B4-BE49-F238E27FC236}">
                <a16:creationId xmlns:a16="http://schemas.microsoft.com/office/drawing/2014/main" id="{385A70D9-872C-49D1-A5C7-03F80E8EECE2}"/>
              </a:ext>
            </a:extLst>
          </p:cNvPr>
          <p:cNvSpPr txBox="1"/>
          <p:nvPr/>
        </p:nvSpPr>
        <p:spPr>
          <a:xfrm>
            <a:off x="1940698" y="5486400"/>
            <a:ext cx="3245545" cy="707886"/>
          </a:xfrm>
          <a:prstGeom prst="rect">
            <a:avLst/>
          </a:prstGeom>
          <a:noFill/>
        </p:spPr>
        <p:txBody>
          <a:bodyPr wrap="square" rtlCol="0">
            <a:spAutoFit/>
          </a:bodyPr>
          <a:lstStyle/>
          <a:p>
            <a:pPr algn="ctr"/>
            <a:r>
              <a:rPr lang="en-US" sz="2000">
                <a:latin typeface="Roboto Medium" panose="02000000000000000000" pitchFamily="2" charset="0"/>
                <a:ea typeface="Roboto Medium" panose="02000000000000000000" pitchFamily="2" charset="0"/>
              </a:rPr>
              <a:t>Of Respondents Said Income/Financial Rewards</a:t>
            </a:r>
          </a:p>
        </p:txBody>
      </p:sp>
      <p:sp>
        <p:nvSpPr>
          <p:cNvPr id="15" name="TextBox 14">
            <a:extLst>
              <a:ext uri="{FF2B5EF4-FFF2-40B4-BE49-F238E27FC236}">
                <a16:creationId xmlns:a16="http://schemas.microsoft.com/office/drawing/2014/main" id="{17A15A98-6FF5-425F-9271-790D53E61975}"/>
              </a:ext>
            </a:extLst>
          </p:cNvPr>
          <p:cNvSpPr txBox="1"/>
          <p:nvPr/>
        </p:nvSpPr>
        <p:spPr>
          <a:xfrm>
            <a:off x="317568" y="2891509"/>
            <a:ext cx="6491804" cy="461665"/>
          </a:xfrm>
          <a:prstGeom prst="rect">
            <a:avLst/>
          </a:prstGeom>
          <a:noFill/>
        </p:spPr>
        <p:txBody>
          <a:bodyPr wrap="square" rtlCol="0">
            <a:spAutoFit/>
          </a:bodyPr>
          <a:lstStyle/>
          <a:p>
            <a:pPr algn="l"/>
            <a:r>
              <a:rPr lang="en-US" sz="2400" i="1"/>
              <a:t>What would cause you to change opportunities?</a:t>
            </a:r>
          </a:p>
        </p:txBody>
      </p:sp>
      <p:cxnSp>
        <p:nvCxnSpPr>
          <p:cNvPr id="37" name="Straight Connector 36">
            <a:extLst>
              <a:ext uri="{FF2B5EF4-FFF2-40B4-BE49-F238E27FC236}">
                <a16:creationId xmlns:a16="http://schemas.microsoft.com/office/drawing/2014/main" id="{15AD608D-CFFD-4F85-916A-DE0F86C30FDB}"/>
              </a:ext>
            </a:extLst>
          </p:cNvPr>
          <p:cNvCxnSpPr>
            <a:cxnSpLocks/>
          </p:cNvCxnSpPr>
          <p:nvPr/>
        </p:nvCxnSpPr>
        <p:spPr>
          <a:xfrm>
            <a:off x="2973162" y="3837632"/>
            <a:ext cx="949338" cy="0"/>
          </a:xfrm>
          <a:prstGeom prst="line">
            <a:avLst/>
          </a:prstGeom>
          <a:ln w="57150">
            <a:solidFill>
              <a:srgbClr val="256DCF"/>
            </a:solidFill>
          </a:ln>
        </p:spPr>
        <p:style>
          <a:lnRef idx="1">
            <a:schemeClr val="accent1"/>
          </a:lnRef>
          <a:fillRef idx="0">
            <a:schemeClr val="accent1"/>
          </a:fillRef>
          <a:effectRef idx="0">
            <a:schemeClr val="accent1"/>
          </a:effectRef>
          <a:fontRef idx="minor">
            <a:schemeClr val="tx1"/>
          </a:fontRef>
        </p:style>
      </p:cxnSp>
      <p:pic>
        <p:nvPicPr>
          <p:cNvPr id="42" name="Picture 41" descr="A person holding a tablet&#10;&#10;Description automatically generated with low confidence">
            <a:extLst>
              <a:ext uri="{FF2B5EF4-FFF2-40B4-BE49-F238E27FC236}">
                <a16:creationId xmlns:a16="http://schemas.microsoft.com/office/drawing/2014/main" id="{9A911793-BB52-401B-8872-784359474D4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r="7222"/>
          <a:stretch/>
        </p:blipFill>
        <p:spPr>
          <a:xfrm>
            <a:off x="7949763" y="0"/>
            <a:ext cx="4242237" cy="6858000"/>
          </a:xfrm>
          <a:prstGeom prst="rect">
            <a:avLst/>
          </a:prstGeom>
        </p:spPr>
      </p:pic>
      <p:sp>
        <p:nvSpPr>
          <p:cNvPr id="35" name="Rectangle 34">
            <a:extLst>
              <a:ext uri="{FF2B5EF4-FFF2-40B4-BE49-F238E27FC236}">
                <a16:creationId xmlns:a16="http://schemas.microsoft.com/office/drawing/2014/main" id="{AA0EF105-4996-4422-8EF4-B9AAEA68F65F}"/>
              </a:ext>
            </a:extLst>
          </p:cNvPr>
          <p:cNvSpPr/>
          <p:nvPr/>
        </p:nvSpPr>
        <p:spPr>
          <a:xfrm>
            <a:off x="8423731" y="5737086"/>
            <a:ext cx="3345100" cy="914400"/>
          </a:xfrm>
          <a:prstGeom prst="rect">
            <a:avLst/>
          </a:prstGeom>
          <a:solidFill>
            <a:srgbClr val="FFFFFF"/>
          </a:solidFill>
          <a:ln w="28575">
            <a:solidFill>
              <a:srgbClr val="2261C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6BEE640-9400-4996-984A-5CAEF8D10D7F}"/>
              </a:ext>
            </a:extLst>
          </p:cNvPr>
          <p:cNvSpPr txBox="1"/>
          <p:nvPr/>
        </p:nvSpPr>
        <p:spPr>
          <a:xfrm>
            <a:off x="8235111" y="5856644"/>
            <a:ext cx="3722339" cy="1138773"/>
          </a:xfrm>
          <a:prstGeom prst="rect">
            <a:avLst/>
          </a:prstGeom>
          <a:noFill/>
        </p:spPr>
        <p:txBody>
          <a:bodyPr wrap="square" rtlCol="0">
            <a:spAutoFit/>
          </a:bodyPr>
          <a:lstStyle/>
          <a:p>
            <a:pPr algn="ctr"/>
            <a:r>
              <a:rPr lang="en-US" sz="1600">
                <a:latin typeface="+mj-lt"/>
                <a:ea typeface="Roboto Medium" panose="02000000000000000000" pitchFamily="2" charset="0"/>
              </a:rPr>
              <a:t>2021 Relocation Report </a:t>
            </a:r>
          </a:p>
          <a:p>
            <a:pPr algn="ctr"/>
            <a:r>
              <a:rPr lang="en-US" sz="1200">
                <a:ea typeface="Roboto Medium" panose="02000000000000000000" pitchFamily="2" charset="0"/>
              </a:rPr>
              <a:t>Survey Conducted by The Medicus Firm</a:t>
            </a:r>
          </a:p>
          <a:p>
            <a:pPr algn="ctr"/>
            <a:r>
              <a:rPr lang="en-US" sz="1200">
                <a:ea typeface="Roboto Medium" panose="02000000000000000000" pitchFamily="2" charset="0"/>
              </a:rPr>
              <a:t>+1,200 U.S. Providers Respondents</a:t>
            </a:r>
          </a:p>
          <a:p>
            <a:pPr algn="ctr"/>
            <a:endParaRPr lang="en-US" sz="1200">
              <a:ea typeface="Roboto Medium" panose="02000000000000000000" pitchFamily="2" charset="0"/>
            </a:endParaRPr>
          </a:p>
          <a:p>
            <a:pPr algn="r"/>
            <a:r>
              <a:rPr lang="en-US" sz="1600"/>
              <a:t> </a:t>
            </a:r>
          </a:p>
        </p:txBody>
      </p:sp>
      <p:grpSp>
        <p:nvGrpSpPr>
          <p:cNvPr id="47" name="Group 46">
            <a:extLst>
              <a:ext uri="{FF2B5EF4-FFF2-40B4-BE49-F238E27FC236}">
                <a16:creationId xmlns:a16="http://schemas.microsoft.com/office/drawing/2014/main" id="{C5C18C91-1BEF-41CA-A88E-81C190AEFB8B}"/>
              </a:ext>
            </a:extLst>
          </p:cNvPr>
          <p:cNvGrpSpPr/>
          <p:nvPr/>
        </p:nvGrpSpPr>
        <p:grpSpPr>
          <a:xfrm>
            <a:off x="310931" y="4168481"/>
            <a:ext cx="6273800" cy="1446550"/>
            <a:chOff x="460248" y="4118607"/>
            <a:chExt cx="6273800" cy="1446550"/>
          </a:xfrm>
        </p:grpSpPr>
        <p:sp>
          <p:nvSpPr>
            <p:cNvPr id="44" name="TextBox 43">
              <a:extLst>
                <a:ext uri="{FF2B5EF4-FFF2-40B4-BE49-F238E27FC236}">
                  <a16:creationId xmlns:a16="http://schemas.microsoft.com/office/drawing/2014/main" id="{7C29F145-C0C5-49BE-A519-7F69EE6AD83D}"/>
                </a:ext>
              </a:extLst>
            </p:cNvPr>
            <p:cNvSpPr txBox="1"/>
            <p:nvPr/>
          </p:nvSpPr>
          <p:spPr>
            <a:xfrm>
              <a:off x="460248" y="4118607"/>
              <a:ext cx="6273800" cy="1446550"/>
            </a:xfrm>
            <a:prstGeom prst="rect">
              <a:avLst/>
            </a:prstGeom>
            <a:noFill/>
          </p:spPr>
          <p:txBody>
            <a:bodyPr wrap="square">
              <a:spAutoFit/>
            </a:bodyPr>
            <a:lstStyle/>
            <a:p>
              <a:pPr algn="ctr"/>
              <a:r>
                <a:rPr lang="en-US" sz="8800">
                  <a:solidFill>
                    <a:srgbClr val="256DCF"/>
                  </a:solidFill>
                  <a:latin typeface="+mj-lt"/>
                </a:rPr>
                <a:t>33</a:t>
              </a:r>
            </a:p>
          </p:txBody>
        </p:sp>
        <p:sp>
          <p:nvSpPr>
            <p:cNvPr id="46" name="TextBox 45">
              <a:extLst>
                <a:ext uri="{FF2B5EF4-FFF2-40B4-BE49-F238E27FC236}">
                  <a16:creationId xmlns:a16="http://schemas.microsoft.com/office/drawing/2014/main" id="{EA04F94B-BB0E-42C4-B8C1-9B8E346DAE1E}"/>
                </a:ext>
              </a:extLst>
            </p:cNvPr>
            <p:cNvSpPr txBox="1"/>
            <p:nvPr/>
          </p:nvSpPr>
          <p:spPr>
            <a:xfrm>
              <a:off x="4166038" y="4441772"/>
              <a:ext cx="748862" cy="830997"/>
            </a:xfrm>
            <a:prstGeom prst="rect">
              <a:avLst/>
            </a:prstGeom>
            <a:noFill/>
          </p:spPr>
          <p:txBody>
            <a:bodyPr wrap="square">
              <a:spAutoFit/>
            </a:bodyPr>
            <a:lstStyle/>
            <a:p>
              <a:r>
                <a:rPr lang="en-US" sz="4800">
                  <a:solidFill>
                    <a:srgbClr val="256DCF"/>
                  </a:solidFill>
                  <a:latin typeface="+mj-lt"/>
                </a:rPr>
                <a:t>%</a:t>
              </a:r>
              <a:endParaRPr lang="en-US" sz="4800"/>
            </a:p>
          </p:txBody>
        </p:sp>
      </p:grpSp>
    </p:spTree>
    <p:extLst>
      <p:ext uri="{BB962C8B-B14F-4D97-AF65-F5344CB8AC3E}">
        <p14:creationId xmlns:p14="http://schemas.microsoft.com/office/powerpoint/2010/main" val="110321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AC69D3E2-4326-40D7-97CA-31952A302123}"/>
              </a:ext>
            </a:extLst>
          </p:cNvPr>
          <p:cNvSpPr/>
          <p:nvPr/>
        </p:nvSpPr>
        <p:spPr>
          <a:xfrm>
            <a:off x="7594532" y="5545566"/>
            <a:ext cx="2142692" cy="1312434"/>
          </a:xfrm>
          <a:prstGeom prst="rect">
            <a:avLst/>
          </a:prstGeom>
          <a:solidFill>
            <a:schemeClr val="tx1">
              <a:lumMod val="65000"/>
              <a:lumOff val="3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0E699D6-0AA4-4BF7-8AD8-261081AB7EDB}"/>
              </a:ext>
            </a:extLst>
          </p:cNvPr>
          <p:cNvSpPr/>
          <p:nvPr/>
        </p:nvSpPr>
        <p:spPr>
          <a:xfrm>
            <a:off x="4663737" y="5397500"/>
            <a:ext cx="2142692" cy="1460500"/>
          </a:xfrm>
          <a:prstGeom prst="rect">
            <a:avLst/>
          </a:prstGeom>
          <a:solidFill>
            <a:schemeClr val="tx1">
              <a:lumMod val="65000"/>
              <a:lumOff val="3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65C7988-D7E1-49DB-A3A4-2A80E9E3899F}"/>
              </a:ext>
            </a:extLst>
          </p:cNvPr>
          <p:cNvSpPr/>
          <p:nvPr/>
        </p:nvSpPr>
        <p:spPr>
          <a:xfrm>
            <a:off x="1676400" y="4877138"/>
            <a:ext cx="2142692" cy="1980862"/>
          </a:xfrm>
          <a:prstGeom prst="rect">
            <a:avLst/>
          </a:prstGeom>
          <a:solidFill>
            <a:schemeClr val="tx1">
              <a:lumMod val="65000"/>
              <a:lumOff val="3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7776AE53-BAD7-487A-9B68-1EAF4ADF15BB}"/>
              </a:ext>
            </a:extLst>
          </p:cNvPr>
          <p:cNvSpPr/>
          <p:nvPr/>
        </p:nvSpPr>
        <p:spPr>
          <a:xfrm>
            <a:off x="-334510" y="630768"/>
            <a:ext cx="7383010" cy="1360902"/>
          </a:xfrm>
          <a:prstGeom prst="parallelogram">
            <a:avLst/>
          </a:prstGeom>
          <a:solidFill>
            <a:srgbClr val="2261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B2E6E5-362F-4599-93B0-F53CEAB8C6AB}"/>
              </a:ext>
            </a:extLst>
          </p:cNvPr>
          <p:cNvSpPr txBox="1"/>
          <p:nvPr/>
        </p:nvSpPr>
        <p:spPr>
          <a:xfrm>
            <a:off x="460248" y="726444"/>
            <a:ext cx="1361270" cy="584775"/>
          </a:xfrm>
          <a:prstGeom prst="rect">
            <a:avLst/>
          </a:prstGeom>
          <a:noFill/>
        </p:spPr>
        <p:txBody>
          <a:bodyPr wrap="none" rtlCol="0">
            <a:spAutoFit/>
          </a:bodyPr>
          <a:lstStyle/>
          <a:p>
            <a:pPr algn="l"/>
            <a:r>
              <a:rPr lang="en-US" sz="3200">
                <a:solidFill>
                  <a:schemeClr val="bg1"/>
                </a:solidFill>
                <a:latin typeface="+mj-lt"/>
              </a:rPr>
              <a:t>Tip #4</a:t>
            </a:r>
          </a:p>
        </p:txBody>
      </p:sp>
      <p:sp>
        <p:nvSpPr>
          <p:cNvPr id="9" name="TextBox 8">
            <a:extLst>
              <a:ext uri="{FF2B5EF4-FFF2-40B4-BE49-F238E27FC236}">
                <a16:creationId xmlns:a16="http://schemas.microsoft.com/office/drawing/2014/main" id="{6D26E1C4-60BE-4DAA-990E-DC654B49F993}"/>
              </a:ext>
            </a:extLst>
          </p:cNvPr>
          <p:cNvSpPr txBox="1"/>
          <p:nvPr/>
        </p:nvSpPr>
        <p:spPr>
          <a:xfrm>
            <a:off x="460248" y="1239309"/>
            <a:ext cx="6019597" cy="646331"/>
          </a:xfrm>
          <a:prstGeom prst="rect">
            <a:avLst/>
          </a:prstGeom>
          <a:noFill/>
        </p:spPr>
        <p:txBody>
          <a:bodyPr wrap="none" rtlCol="0">
            <a:spAutoFit/>
          </a:bodyPr>
          <a:lstStyle/>
          <a:p>
            <a:pPr algn="l"/>
            <a:r>
              <a:rPr lang="en-US" sz="3600">
                <a:solidFill>
                  <a:schemeClr val="bg1"/>
                </a:solidFill>
              </a:rPr>
              <a:t>Ensure your offer stands out.</a:t>
            </a:r>
          </a:p>
        </p:txBody>
      </p:sp>
      <p:sp>
        <p:nvSpPr>
          <p:cNvPr id="15" name="TextBox 14">
            <a:extLst>
              <a:ext uri="{FF2B5EF4-FFF2-40B4-BE49-F238E27FC236}">
                <a16:creationId xmlns:a16="http://schemas.microsoft.com/office/drawing/2014/main" id="{17A15A98-6FF5-425F-9271-790D53E61975}"/>
              </a:ext>
            </a:extLst>
          </p:cNvPr>
          <p:cNvSpPr txBox="1"/>
          <p:nvPr/>
        </p:nvSpPr>
        <p:spPr>
          <a:xfrm>
            <a:off x="1835666" y="2445776"/>
            <a:ext cx="8520668" cy="461665"/>
          </a:xfrm>
          <a:prstGeom prst="rect">
            <a:avLst/>
          </a:prstGeom>
          <a:noFill/>
        </p:spPr>
        <p:txBody>
          <a:bodyPr wrap="square" rtlCol="0">
            <a:spAutoFit/>
          </a:bodyPr>
          <a:lstStyle/>
          <a:p>
            <a:pPr algn="l"/>
            <a:r>
              <a:rPr lang="en-US" sz="2400" i="1"/>
              <a:t>What are the biggest factors you look at when changing jobs?</a:t>
            </a:r>
          </a:p>
        </p:txBody>
      </p:sp>
      <p:sp>
        <p:nvSpPr>
          <p:cNvPr id="31" name="Rectangle 30">
            <a:extLst>
              <a:ext uri="{FF2B5EF4-FFF2-40B4-BE49-F238E27FC236}">
                <a16:creationId xmlns:a16="http://schemas.microsoft.com/office/drawing/2014/main" id="{C6782EF1-11B7-48D2-B76A-37506DDBB4DD}"/>
              </a:ext>
            </a:extLst>
          </p:cNvPr>
          <p:cNvSpPr/>
          <p:nvPr/>
        </p:nvSpPr>
        <p:spPr>
          <a:xfrm>
            <a:off x="8658281" y="206646"/>
            <a:ext cx="3345100" cy="929026"/>
          </a:xfrm>
          <a:prstGeom prst="rect">
            <a:avLst/>
          </a:prstGeom>
          <a:solidFill>
            <a:srgbClr val="FFFFFF"/>
          </a:solidFill>
          <a:ln w="28575">
            <a:solidFill>
              <a:srgbClr val="2261C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A094EAF-F72A-427B-97AB-934F172FE72D}"/>
              </a:ext>
            </a:extLst>
          </p:cNvPr>
          <p:cNvSpPr txBox="1"/>
          <p:nvPr/>
        </p:nvSpPr>
        <p:spPr>
          <a:xfrm>
            <a:off x="8469661" y="326204"/>
            <a:ext cx="3722339" cy="954107"/>
          </a:xfrm>
          <a:prstGeom prst="rect">
            <a:avLst/>
          </a:prstGeom>
          <a:noFill/>
        </p:spPr>
        <p:txBody>
          <a:bodyPr wrap="square" rtlCol="0">
            <a:spAutoFit/>
          </a:bodyPr>
          <a:lstStyle/>
          <a:p>
            <a:pPr algn="ctr"/>
            <a:r>
              <a:rPr lang="en-US" sz="1600">
                <a:latin typeface="+mj-lt"/>
                <a:ea typeface="Roboto Medium" panose="02000000000000000000" pitchFamily="2" charset="0"/>
              </a:rPr>
              <a:t>2021 Relocation Report </a:t>
            </a:r>
          </a:p>
          <a:p>
            <a:pPr algn="ctr"/>
            <a:r>
              <a:rPr lang="en-US" sz="1200">
                <a:ea typeface="Roboto Medium" panose="02000000000000000000" pitchFamily="2" charset="0"/>
              </a:rPr>
              <a:t>Survey Conducted by The Medicus Firm</a:t>
            </a:r>
          </a:p>
          <a:p>
            <a:pPr algn="ctr"/>
            <a:r>
              <a:rPr lang="en-US" sz="1200">
                <a:ea typeface="Roboto Medium" panose="02000000000000000000" pitchFamily="2" charset="0"/>
              </a:rPr>
              <a:t>+1,200 U.S. Providers Respondents</a:t>
            </a:r>
          </a:p>
          <a:p>
            <a:pPr algn="r"/>
            <a:r>
              <a:rPr lang="en-US" sz="1600"/>
              <a:t> </a:t>
            </a:r>
          </a:p>
        </p:txBody>
      </p:sp>
      <p:cxnSp>
        <p:nvCxnSpPr>
          <p:cNvPr id="33" name="Straight Connector 32">
            <a:extLst>
              <a:ext uri="{FF2B5EF4-FFF2-40B4-BE49-F238E27FC236}">
                <a16:creationId xmlns:a16="http://schemas.microsoft.com/office/drawing/2014/main" id="{AC638E60-29A2-41DD-80C2-96B03E677FD5}"/>
              </a:ext>
            </a:extLst>
          </p:cNvPr>
          <p:cNvCxnSpPr>
            <a:cxnSpLocks/>
          </p:cNvCxnSpPr>
          <p:nvPr/>
        </p:nvCxnSpPr>
        <p:spPr>
          <a:xfrm>
            <a:off x="5286098" y="3225800"/>
            <a:ext cx="949338" cy="0"/>
          </a:xfrm>
          <a:prstGeom prst="line">
            <a:avLst/>
          </a:prstGeom>
          <a:ln w="57150">
            <a:solidFill>
              <a:srgbClr val="256DCF"/>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4FB59D2-3C61-4ADD-8F91-850DAA6595DD}"/>
              </a:ext>
            </a:extLst>
          </p:cNvPr>
          <p:cNvSpPr txBox="1"/>
          <p:nvPr/>
        </p:nvSpPr>
        <p:spPr>
          <a:xfrm>
            <a:off x="571480" y="4505448"/>
            <a:ext cx="4256218" cy="338554"/>
          </a:xfrm>
          <a:prstGeom prst="rect">
            <a:avLst/>
          </a:prstGeom>
          <a:noFill/>
        </p:spPr>
        <p:txBody>
          <a:bodyPr wrap="square" rtlCol="0">
            <a:spAutoFit/>
          </a:bodyPr>
          <a:lstStyle/>
          <a:p>
            <a:pPr algn="ctr"/>
            <a:r>
              <a:rPr lang="en-US" sz="1600">
                <a:solidFill>
                  <a:srgbClr val="2261CD"/>
                </a:solidFill>
                <a:latin typeface="Roboto Medium" panose="02000000000000000000" pitchFamily="2" charset="0"/>
                <a:ea typeface="Roboto Medium" panose="02000000000000000000" pitchFamily="2" charset="0"/>
              </a:rPr>
              <a:t>Work/Life Balance</a:t>
            </a:r>
          </a:p>
        </p:txBody>
      </p:sp>
      <p:sp>
        <p:nvSpPr>
          <p:cNvPr id="38" name="TextBox 37">
            <a:extLst>
              <a:ext uri="{FF2B5EF4-FFF2-40B4-BE49-F238E27FC236}">
                <a16:creationId xmlns:a16="http://schemas.microsoft.com/office/drawing/2014/main" id="{6BDC9F2C-5B6B-4E55-A5FB-991CE16D14D6}"/>
              </a:ext>
            </a:extLst>
          </p:cNvPr>
          <p:cNvSpPr txBox="1"/>
          <p:nvPr/>
        </p:nvSpPr>
        <p:spPr>
          <a:xfrm>
            <a:off x="4093259" y="5047341"/>
            <a:ext cx="3245545" cy="338554"/>
          </a:xfrm>
          <a:prstGeom prst="rect">
            <a:avLst/>
          </a:prstGeom>
          <a:noFill/>
        </p:spPr>
        <p:txBody>
          <a:bodyPr wrap="square" rtlCol="0">
            <a:spAutoFit/>
          </a:bodyPr>
          <a:lstStyle/>
          <a:p>
            <a:pPr algn="ctr"/>
            <a:r>
              <a:rPr lang="en-US" sz="1600">
                <a:solidFill>
                  <a:srgbClr val="2261CD"/>
                </a:solidFill>
                <a:latin typeface="Roboto Medium" panose="02000000000000000000" pitchFamily="2" charset="0"/>
                <a:ea typeface="Roboto Medium" panose="02000000000000000000" pitchFamily="2" charset="0"/>
              </a:rPr>
              <a:t>Poor Salary/Earnings</a:t>
            </a:r>
          </a:p>
        </p:txBody>
      </p:sp>
      <p:sp>
        <p:nvSpPr>
          <p:cNvPr id="40" name="TextBox 39">
            <a:extLst>
              <a:ext uri="{FF2B5EF4-FFF2-40B4-BE49-F238E27FC236}">
                <a16:creationId xmlns:a16="http://schemas.microsoft.com/office/drawing/2014/main" id="{71B6DBCD-874D-4C42-B318-FF497AFE3CEC}"/>
              </a:ext>
            </a:extLst>
          </p:cNvPr>
          <p:cNvSpPr txBox="1"/>
          <p:nvPr/>
        </p:nvSpPr>
        <p:spPr>
          <a:xfrm>
            <a:off x="4827698" y="5740118"/>
            <a:ext cx="1776668" cy="923330"/>
          </a:xfrm>
          <a:prstGeom prst="rect">
            <a:avLst/>
          </a:prstGeom>
          <a:noFill/>
        </p:spPr>
        <p:txBody>
          <a:bodyPr wrap="square">
            <a:spAutoFit/>
          </a:bodyPr>
          <a:lstStyle/>
          <a:p>
            <a:pPr algn="ctr"/>
            <a:r>
              <a:rPr lang="en-US" sz="5400">
                <a:solidFill>
                  <a:schemeClr val="bg1"/>
                </a:solidFill>
                <a:latin typeface="+mj-lt"/>
              </a:rPr>
              <a:t>16</a:t>
            </a:r>
          </a:p>
        </p:txBody>
      </p:sp>
      <p:sp>
        <p:nvSpPr>
          <p:cNvPr id="42" name="TextBox 41">
            <a:extLst>
              <a:ext uri="{FF2B5EF4-FFF2-40B4-BE49-F238E27FC236}">
                <a16:creationId xmlns:a16="http://schemas.microsoft.com/office/drawing/2014/main" id="{6CA919C2-A3EB-4ED6-88E1-D8A3AA1371B6}"/>
              </a:ext>
            </a:extLst>
          </p:cNvPr>
          <p:cNvSpPr txBox="1"/>
          <p:nvPr/>
        </p:nvSpPr>
        <p:spPr>
          <a:xfrm>
            <a:off x="7405064" y="5209342"/>
            <a:ext cx="2521627" cy="338554"/>
          </a:xfrm>
          <a:prstGeom prst="rect">
            <a:avLst/>
          </a:prstGeom>
          <a:noFill/>
        </p:spPr>
        <p:txBody>
          <a:bodyPr wrap="square" rtlCol="0">
            <a:spAutoFit/>
          </a:bodyPr>
          <a:lstStyle/>
          <a:p>
            <a:pPr algn="ctr"/>
            <a:r>
              <a:rPr lang="en-US" sz="1600">
                <a:solidFill>
                  <a:srgbClr val="2261CD"/>
                </a:solidFill>
                <a:latin typeface="Roboto Medium" panose="02000000000000000000" pitchFamily="2" charset="0"/>
                <a:ea typeface="Roboto Medium" panose="02000000000000000000" pitchFamily="2" charset="0"/>
              </a:rPr>
              <a:t>Preferred Location</a:t>
            </a:r>
          </a:p>
        </p:txBody>
      </p:sp>
      <p:sp>
        <p:nvSpPr>
          <p:cNvPr id="48" name="TextBox 47">
            <a:extLst>
              <a:ext uri="{FF2B5EF4-FFF2-40B4-BE49-F238E27FC236}">
                <a16:creationId xmlns:a16="http://schemas.microsoft.com/office/drawing/2014/main" id="{3F8E55EA-17EB-4840-8689-BC57529C7757}"/>
              </a:ext>
            </a:extLst>
          </p:cNvPr>
          <p:cNvSpPr txBox="1"/>
          <p:nvPr/>
        </p:nvSpPr>
        <p:spPr>
          <a:xfrm>
            <a:off x="7769947" y="5752987"/>
            <a:ext cx="1776668" cy="923330"/>
          </a:xfrm>
          <a:prstGeom prst="rect">
            <a:avLst/>
          </a:prstGeom>
          <a:noFill/>
        </p:spPr>
        <p:txBody>
          <a:bodyPr wrap="square">
            <a:spAutoFit/>
          </a:bodyPr>
          <a:lstStyle/>
          <a:p>
            <a:pPr algn="ctr"/>
            <a:r>
              <a:rPr lang="en-US" sz="5400">
                <a:solidFill>
                  <a:schemeClr val="bg1"/>
                </a:solidFill>
                <a:latin typeface="+mj-lt"/>
              </a:rPr>
              <a:t>14</a:t>
            </a:r>
          </a:p>
        </p:txBody>
      </p:sp>
      <p:sp>
        <p:nvSpPr>
          <p:cNvPr id="49" name="TextBox 48">
            <a:extLst>
              <a:ext uri="{FF2B5EF4-FFF2-40B4-BE49-F238E27FC236}">
                <a16:creationId xmlns:a16="http://schemas.microsoft.com/office/drawing/2014/main" id="{620BD5E6-09BE-4A95-A3CB-1E852980D2B5}"/>
              </a:ext>
            </a:extLst>
          </p:cNvPr>
          <p:cNvSpPr txBox="1"/>
          <p:nvPr/>
        </p:nvSpPr>
        <p:spPr>
          <a:xfrm>
            <a:off x="1768645" y="5418566"/>
            <a:ext cx="1776668" cy="923330"/>
          </a:xfrm>
          <a:prstGeom prst="rect">
            <a:avLst/>
          </a:prstGeom>
          <a:noFill/>
        </p:spPr>
        <p:txBody>
          <a:bodyPr wrap="square">
            <a:spAutoFit/>
          </a:bodyPr>
          <a:lstStyle/>
          <a:p>
            <a:pPr algn="ctr"/>
            <a:r>
              <a:rPr lang="en-US" sz="5400">
                <a:solidFill>
                  <a:schemeClr val="bg1"/>
                </a:solidFill>
                <a:latin typeface="+mj-lt"/>
              </a:rPr>
              <a:t>22</a:t>
            </a:r>
          </a:p>
        </p:txBody>
      </p:sp>
      <p:sp>
        <p:nvSpPr>
          <p:cNvPr id="50" name="TextBox 49">
            <a:extLst>
              <a:ext uri="{FF2B5EF4-FFF2-40B4-BE49-F238E27FC236}">
                <a16:creationId xmlns:a16="http://schemas.microsoft.com/office/drawing/2014/main" id="{9AA8F0C9-23A4-4650-BBD9-9DB34670514D}"/>
              </a:ext>
            </a:extLst>
          </p:cNvPr>
          <p:cNvSpPr txBox="1"/>
          <p:nvPr/>
        </p:nvSpPr>
        <p:spPr>
          <a:xfrm>
            <a:off x="2960412" y="5530959"/>
            <a:ext cx="748862" cy="707886"/>
          </a:xfrm>
          <a:prstGeom prst="rect">
            <a:avLst/>
          </a:prstGeom>
          <a:noFill/>
        </p:spPr>
        <p:txBody>
          <a:bodyPr wrap="square">
            <a:spAutoFit/>
          </a:bodyPr>
          <a:lstStyle/>
          <a:p>
            <a:r>
              <a:rPr lang="en-US" sz="4000">
                <a:solidFill>
                  <a:schemeClr val="bg1"/>
                </a:solidFill>
                <a:latin typeface="+mj-lt"/>
              </a:rPr>
              <a:t>%</a:t>
            </a:r>
            <a:endParaRPr lang="en-US" sz="4000">
              <a:solidFill>
                <a:schemeClr val="bg1"/>
              </a:solidFill>
            </a:endParaRPr>
          </a:p>
        </p:txBody>
      </p:sp>
      <p:sp>
        <p:nvSpPr>
          <p:cNvPr id="51" name="TextBox 50">
            <a:extLst>
              <a:ext uri="{FF2B5EF4-FFF2-40B4-BE49-F238E27FC236}">
                <a16:creationId xmlns:a16="http://schemas.microsoft.com/office/drawing/2014/main" id="{304A3273-2ACC-4435-9A98-CD99FBBB720E}"/>
              </a:ext>
            </a:extLst>
          </p:cNvPr>
          <p:cNvSpPr txBox="1"/>
          <p:nvPr/>
        </p:nvSpPr>
        <p:spPr>
          <a:xfrm>
            <a:off x="6005176" y="5843565"/>
            <a:ext cx="748862" cy="707886"/>
          </a:xfrm>
          <a:prstGeom prst="rect">
            <a:avLst/>
          </a:prstGeom>
          <a:noFill/>
        </p:spPr>
        <p:txBody>
          <a:bodyPr wrap="square">
            <a:spAutoFit/>
          </a:bodyPr>
          <a:lstStyle/>
          <a:p>
            <a:r>
              <a:rPr lang="en-US" sz="4000">
                <a:solidFill>
                  <a:schemeClr val="bg1"/>
                </a:solidFill>
                <a:latin typeface="+mj-lt"/>
              </a:rPr>
              <a:t>%</a:t>
            </a:r>
            <a:endParaRPr lang="en-US" sz="4000">
              <a:solidFill>
                <a:schemeClr val="bg1"/>
              </a:solidFill>
            </a:endParaRPr>
          </a:p>
        </p:txBody>
      </p:sp>
      <p:sp>
        <p:nvSpPr>
          <p:cNvPr id="52" name="TextBox 51">
            <a:extLst>
              <a:ext uri="{FF2B5EF4-FFF2-40B4-BE49-F238E27FC236}">
                <a16:creationId xmlns:a16="http://schemas.microsoft.com/office/drawing/2014/main" id="{07E41DFE-8047-42DD-A4B1-7ABD47A21D54}"/>
              </a:ext>
            </a:extLst>
          </p:cNvPr>
          <p:cNvSpPr txBox="1"/>
          <p:nvPr/>
        </p:nvSpPr>
        <p:spPr>
          <a:xfrm>
            <a:off x="8973168" y="5879460"/>
            <a:ext cx="748862" cy="707886"/>
          </a:xfrm>
          <a:prstGeom prst="rect">
            <a:avLst/>
          </a:prstGeom>
          <a:noFill/>
        </p:spPr>
        <p:txBody>
          <a:bodyPr wrap="square">
            <a:spAutoFit/>
          </a:bodyPr>
          <a:lstStyle/>
          <a:p>
            <a:r>
              <a:rPr lang="en-US" sz="4000">
                <a:solidFill>
                  <a:schemeClr val="bg1"/>
                </a:solidFill>
                <a:latin typeface="+mj-lt"/>
              </a:rPr>
              <a:t>%</a:t>
            </a:r>
            <a:endParaRPr lang="en-US" sz="4000">
              <a:solidFill>
                <a:schemeClr val="bg1"/>
              </a:solidFill>
            </a:endParaRPr>
          </a:p>
        </p:txBody>
      </p:sp>
      <p:sp>
        <p:nvSpPr>
          <p:cNvPr id="53" name="TextBox 52">
            <a:extLst>
              <a:ext uri="{FF2B5EF4-FFF2-40B4-BE49-F238E27FC236}">
                <a16:creationId xmlns:a16="http://schemas.microsoft.com/office/drawing/2014/main" id="{BAC27AAB-5D70-4431-B736-3D02F15631EB}"/>
              </a:ext>
            </a:extLst>
          </p:cNvPr>
          <p:cNvSpPr txBox="1"/>
          <p:nvPr/>
        </p:nvSpPr>
        <p:spPr>
          <a:xfrm>
            <a:off x="4159519" y="3628740"/>
            <a:ext cx="3245545" cy="338554"/>
          </a:xfrm>
          <a:prstGeom prst="rect">
            <a:avLst/>
          </a:prstGeom>
          <a:noFill/>
        </p:spPr>
        <p:txBody>
          <a:bodyPr wrap="square" rtlCol="0">
            <a:spAutoFit/>
          </a:bodyPr>
          <a:lstStyle/>
          <a:p>
            <a:pPr algn="ctr"/>
            <a:r>
              <a:rPr lang="en-US" sz="1600">
                <a:ea typeface="Roboto Medium" panose="02000000000000000000" pitchFamily="2" charset="0"/>
              </a:rPr>
              <a:t>Survey Respondents Said:</a:t>
            </a:r>
          </a:p>
        </p:txBody>
      </p:sp>
    </p:spTree>
    <p:extLst>
      <p:ext uri="{BB962C8B-B14F-4D97-AF65-F5344CB8AC3E}">
        <p14:creationId xmlns:p14="http://schemas.microsoft.com/office/powerpoint/2010/main" val="405640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8EB446-8446-4FA6-BAEB-DA110C329B61}"/>
              </a:ext>
            </a:extLst>
          </p:cNvPr>
          <p:cNvSpPr/>
          <p:nvPr/>
        </p:nvSpPr>
        <p:spPr>
          <a:xfrm>
            <a:off x="720848" y="2304740"/>
            <a:ext cx="2413302" cy="1124260"/>
          </a:xfrm>
          <a:prstGeom prst="rect">
            <a:avLst/>
          </a:prstGeom>
          <a:solidFill>
            <a:srgbClr val="2261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3EB2C9B-EAFC-4121-9DF4-324B00581D71}"/>
              </a:ext>
            </a:extLst>
          </p:cNvPr>
          <p:cNvSpPr/>
          <p:nvPr/>
        </p:nvSpPr>
        <p:spPr>
          <a:xfrm>
            <a:off x="0" y="0"/>
            <a:ext cx="4209144"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5C4B26-6343-4C14-BF0B-07BA4C7A7DE7}"/>
              </a:ext>
            </a:extLst>
          </p:cNvPr>
          <p:cNvSpPr txBox="1"/>
          <p:nvPr/>
        </p:nvSpPr>
        <p:spPr>
          <a:xfrm>
            <a:off x="152193" y="1309340"/>
            <a:ext cx="3765069" cy="523220"/>
          </a:xfrm>
          <a:prstGeom prst="rect">
            <a:avLst/>
          </a:prstGeom>
          <a:noFill/>
        </p:spPr>
        <p:txBody>
          <a:bodyPr wrap="square" rtlCol="0">
            <a:spAutoFit/>
          </a:bodyPr>
          <a:lstStyle/>
          <a:p>
            <a:pPr algn="ctr"/>
            <a:r>
              <a:rPr lang="en-US" sz="2800" spc="-150">
                <a:solidFill>
                  <a:schemeClr val="bg1"/>
                </a:solidFill>
                <a:latin typeface="+mj-lt"/>
              </a:rPr>
              <a:t>Key Offer Components </a:t>
            </a:r>
          </a:p>
        </p:txBody>
      </p:sp>
      <p:sp>
        <p:nvSpPr>
          <p:cNvPr id="7" name="Rectangle 6">
            <a:extLst>
              <a:ext uri="{FF2B5EF4-FFF2-40B4-BE49-F238E27FC236}">
                <a16:creationId xmlns:a16="http://schemas.microsoft.com/office/drawing/2014/main" id="{4B16D13E-DF1D-44CA-8CC9-0C8B8B3F10A6}"/>
              </a:ext>
            </a:extLst>
          </p:cNvPr>
          <p:cNvSpPr/>
          <p:nvPr/>
        </p:nvSpPr>
        <p:spPr>
          <a:xfrm>
            <a:off x="459999" y="2236847"/>
            <a:ext cx="3318613" cy="2451988"/>
          </a:xfrm>
          <a:prstGeom prst="rect">
            <a:avLst/>
          </a:prstGeom>
          <a:solidFill>
            <a:schemeClr val="bg1"/>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BC8862-DD22-4F42-9601-DFD35D63AC27}"/>
              </a:ext>
            </a:extLst>
          </p:cNvPr>
          <p:cNvSpPr txBox="1"/>
          <p:nvPr/>
        </p:nvSpPr>
        <p:spPr>
          <a:xfrm>
            <a:off x="593331" y="2445834"/>
            <a:ext cx="2999539" cy="1887696"/>
          </a:xfrm>
          <a:prstGeom prst="rect">
            <a:avLst/>
          </a:prstGeom>
          <a:noFill/>
        </p:spPr>
        <p:txBody>
          <a:bodyPr wrap="none" rtlCol="0">
            <a:spAutoFit/>
          </a:bodyPr>
          <a:lstStyle/>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1. Location</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2. Compensation</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3. Quality of Life</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4. Details of the Practice</a:t>
            </a:r>
          </a:p>
        </p:txBody>
      </p:sp>
      <p:cxnSp>
        <p:nvCxnSpPr>
          <p:cNvPr id="29" name="Straight Connector 28">
            <a:extLst>
              <a:ext uri="{FF2B5EF4-FFF2-40B4-BE49-F238E27FC236}">
                <a16:creationId xmlns:a16="http://schemas.microsoft.com/office/drawing/2014/main" id="{BB8429AF-5006-4B36-9439-2EF4C2EAAAFF}"/>
              </a:ext>
            </a:extLst>
          </p:cNvPr>
          <p:cNvCxnSpPr/>
          <p:nvPr/>
        </p:nvCxnSpPr>
        <p:spPr>
          <a:xfrm>
            <a:off x="451464" y="1987145"/>
            <a:ext cx="1320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DAFF59-7115-4722-811E-C6B8D42EB316}"/>
              </a:ext>
            </a:extLst>
          </p:cNvPr>
          <p:cNvCxnSpPr/>
          <p:nvPr/>
        </p:nvCxnSpPr>
        <p:spPr>
          <a:xfrm>
            <a:off x="2272070" y="1284707"/>
            <a:ext cx="1320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7849310-F9E0-47C8-B661-3BAADADB1E4A}"/>
              </a:ext>
            </a:extLst>
          </p:cNvPr>
          <p:cNvSpPr txBox="1"/>
          <p:nvPr/>
        </p:nvSpPr>
        <p:spPr>
          <a:xfrm>
            <a:off x="5103584" y="532887"/>
            <a:ext cx="6548588" cy="523220"/>
          </a:xfrm>
          <a:prstGeom prst="rect">
            <a:avLst/>
          </a:prstGeom>
          <a:noFill/>
        </p:spPr>
        <p:txBody>
          <a:bodyPr wrap="none" rtlCol="0">
            <a:spAutoFit/>
          </a:bodyPr>
          <a:lstStyle/>
          <a:p>
            <a:pPr algn="l"/>
            <a:r>
              <a:rPr lang="en-US" sz="2800">
                <a:solidFill>
                  <a:schemeClr val="tx1">
                    <a:lumMod val="85000"/>
                    <a:lumOff val="15000"/>
                  </a:schemeClr>
                </a:solidFill>
                <a:latin typeface="+mj-lt"/>
              </a:rPr>
              <a:t>Unique Incentives Attracting Unicorns </a:t>
            </a:r>
          </a:p>
        </p:txBody>
      </p:sp>
      <p:sp>
        <p:nvSpPr>
          <p:cNvPr id="4" name="TextBox 3">
            <a:extLst>
              <a:ext uri="{FF2B5EF4-FFF2-40B4-BE49-F238E27FC236}">
                <a16:creationId xmlns:a16="http://schemas.microsoft.com/office/drawing/2014/main" id="{A6B55505-CEF9-4BBC-AAF8-8885CD03CBDA}"/>
              </a:ext>
            </a:extLst>
          </p:cNvPr>
          <p:cNvSpPr txBox="1"/>
          <p:nvPr/>
        </p:nvSpPr>
        <p:spPr>
          <a:xfrm>
            <a:off x="5165854" y="1273654"/>
            <a:ext cx="6896100" cy="5632311"/>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a:t>Housing allowance</a:t>
            </a:r>
          </a:p>
          <a:p>
            <a:pPr marL="285750" indent="-285750" algn="l">
              <a:lnSpc>
                <a:spcPct val="150000"/>
              </a:lnSpc>
              <a:buFont typeface="Arial" panose="020B0604020202020204" pitchFamily="34" charset="0"/>
              <a:buChar char="•"/>
            </a:pPr>
            <a:r>
              <a:rPr lang="en-US"/>
              <a:t>Student loan forgiveness/repayment</a:t>
            </a:r>
          </a:p>
          <a:p>
            <a:pPr marL="285750" indent="-285750" algn="l">
              <a:lnSpc>
                <a:spcPct val="150000"/>
              </a:lnSpc>
              <a:buFont typeface="Arial" panose="020B0604020202020204" pitchFamily="34" charset="0"/>
              <a:buChar char="•"/>
            </a:pPr>
            <a:r>
              <a:rPr lang="en-US"/>
              <a:t>State licensing</a:t>
            </a:r>
          </a:p>
          <a:p>
            <a:pPr marL="285750" indent="-285750" algn="l">
              <a:lnSpc>
                <a:spcPct val="150000"/>
              </a:lnSpc>
              <a:buFont typeface="Arial" panose="020B0604020202020204" pitchFamily="34" charset="0"/>
              <a:buChar char="•"/>
            </a:pPr>
            <a:r>
              <a:rPr lang="en-US"/>
              <a:t>Childcare allowance</a:t>
            </a:r>
          </a:p>
          <a:p>
            <a:pPr marL="285750" indent="-285750" algn="l">
              <a:lnSpc>
                <a:spcPct val="150000"/>
              </a:lnSpc>
              <a:buFont typeface="Arial" panose="020B0604020202020204" pitchFamily="34" charset="0"/>
              <a:buChar char="•"/>
            </a:pPr>
            <a:r>
              <a:rPr lang="en-US"/>
              <a:t>Sign-on/retention bonus</a:t>
            </a:r>
          </a:p>
          <a:p>
            <a:pPr marL="285750" indent="-285750" algn="l">
              <a:lnSpc>
                <a:spcPct val="150000"/>
              </a:lnSpc>
              <a:buFont typeface="Arial" panose="020B0604020202020204" pitchFamily="34" charset="0"/>
              <a:buChar char="•"/>
            </a:pPr>
            <a:r>
              <a:rPr lang="en-US"/>
              <a:t>Concierge services</a:t>
            </a:r>
          </a:p>
          <a:p>
            <a:pPr marL="285750" indent="-285750" algn="l">
              <a:lnSpc>
                <a:spcPct val="150000"/>
              </a:lnSpc>
              <a:buFont typeface="Arial" panose="020B0604020202020204" pitchFamily="34" charset="0"/>
              <a:buChar char="•"/>
            </a:pPr>
            <a:r>
              <a:rPr lang="en-US"/>
              <a:t>Paid continued secondary education for spouse</a:t>
            </a:r>
          </a:p>
          <a:p>
            <a:pPr marL="285750" indent="-285750" algn="l">
              <a:lnSpc>
                <a:spcPct val="150000"/>
              </a:lnSpc>
              <a:buFont typeface="Arial" panose="020B0604020202020204" pitchFamily="34" charset="0"/>
              <a:buChar char="•"/>
            </a:pPr>
            <a:r>
              <a:rPr lang="en-US"/>
              <a:t>Car allowance</a:t>
            </a:r>
          </a:p>
          <a:p>
            <a:pPr marL="285750" indent="-285750" algn="l">
              <a:lnSpc>
                <a:spcPct val="150000"/>
              </a:lnSpc>
              <a:buFont typeface="Arial" panose="020B0604020202020204" pitchFamily="34" charset="0"/>
              <a:buChar char="•"/>
            </a:pPr>
            <a:r>
              <a:rPr lang="en-US"/>
              <a:t>Home buyer bonus (within 6 months)</a:t>
            </a:r>
          </a:p>
          <a:p>
            <a:pPr marL="285750" indent="-285750" algn="l">
              <a:lnSpc>
                <a:spcPct val="150000"/>
              </a:lnSpc>
              <a:buFont typeface="Arial" panose="020B0604020202020204" pitchFamily="34" charset="0"/>
              <a:buChar char="•"/>
            </a:pPr>
            <a:r>
              <a:rPr lang="en-US"/>
              <a:t>Additional PTO if interested in medical mission work</a:t>
            </a:r>
          </a:p>
          <a:p>
            <a:pPr marL="285750" indent="-285750" algn="l">
              <a:lnSpc>
                <a:spcPct val="150000"/>
              </a:lnSpc>
              <a:buFont typeface="Arial" panose="020B0604020202020204" pitchFamily="34" charset="0"/>
              <a:buChar char="•"/>
            </a:pPr>
            <a:r>
              <a:rPr lang="en-US"/>
              <a:t>Shift work as optional</a:t>
            </a:r>
          </a:p>
          <a:p>
            <a:pPr marL="285750" indent="-285750" algn="l">
              <a:lnSpc>
                <a:spcPct val="150000"/>
              </a:lnSpc>
              <a:buFont typeface="Arial" panose="020B0604020202020204" pitchFamily="34" charset="0"/>
              <a:buChar char="•"/>
            </a:pPr>
            <a:r>
              <a:rPr lang="en-US"/>
              <a:t>4-day work week</a:t>
            </a:r>
          </a:p>
          <a:p>
            <a:pPr algn="l"/>
            <a:endParaRPr lang="en-US"/>
          </a:p>
          <a:p>
            <a:pPr marL="285750" indent="-285750" algn="l">
              <a:buFont typeface="Arial" panose="020B0604020202020204" pitchFamily="34" charset="0"/>
              <a:buChar char="•"/>
            </a:pPr>
            <a:endParaRPr lang="en-US"/>
          </a:p>
        </p:txBody>
      </p:sp>
      <p:sp>
        <p:nvSpPr>
          <p:cNvPr id="16" name="Rectangle 15">
            <a:extLst>
              <a:ext uri="{FF2B5EF4-FFF2-40B4-BE49-F238E27FC236}">
                <a16:creationId xmlns:a16="http://schemas.microsoft.com/office/drawing/2014/main" id="{78439905-24D4-43FA-86D9-789BBBC22B79}"/>
              </a:ext>
            </a:extLst>
          </p:cNvPr>
          <p:cNvSpPr/>
          <p:nvPr/>
        </p:nvSpPr>
        <p:spPr>
          <a:xfrm>
            <a:off x="4209144" y="0"/>
            <a:ext cx="7982856" cy="6858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918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8EB446-8446-4FA6-BAEB-DA110C329B61}"/>
              </a:ext>
            </a:extLst>
          </p:cNvPr>
          <p:cNvSpPr/>
          <p:nvPr/>
        </p:nvSpPr>
        <p:spPr>
          <a:xfrm>
            <a:off x="720848" y="2304740"/>
            <a:ext cx="2413302" cy="1124260"/>
          </a:xfrm>
          <a:prstGeom prst="rect">
            <a:avLst/>
          </a:prstGeom>
          <a:solidFill>
            <a:srgbClr val="2261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3EB2C9B-EAFC-4121-9DF4-324B00581D71}"/>
              </a:ext>
            </a:extLst>
          </p:cNvPr>
          <p:cNvSpPr/>
          <p:nvPr/>
        </p:nvSpPr>
        <p:spPr>
          <a:xfrm>
            <a:off x="0" y="0"/>
            <a:ext cx="4209144"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5C4B26-6343-4C14-BF0B-07BA4C7A7DE7}"/>
              </a:ext>
            </a:extLst>
          </p:cNvPr>
          <p:cNvSpPr txBox="1"/>
          <p:nvPr/>
        </p:nvSpPr>
        <p:spPr>
          <a:xfrm>
            <a:off x="152193" y="1309340"/>
            <a:ext cx="3765069" cy="523220"/>
          </a:xfrm>
          <a:prstGeom prst="rect">
            <a:avLst/>
          </a:prstGeom>
          <a:noFill/>
        </p:spPr>
        <p:txBody>
          <a:bodyPr wrap="square" rtlCol="0">
            <a:spAutoFit/>
          </a:bodyPr>
          <a:lstStyle/>
          <a:p>
            <a:pPr algn="ctr"/>
            <a:r>
              <a:rPr lang="en-US" sz="2800" spc="-150">
                <a:solidFill>
                  <a:schemeClr val="bg1"/>
                </a:solidFill>
                <a:latin typeface="+mj-lt"/>
              </a:rPr>
              <a:t>Key Offer Components </a:t>
            </a:r>
          </a:p>
        </p:txBody>
      </p:sp>
      <p:sp>
        <p:nvSpPr>
          <p:cNvPr id="7" name="Rectangle 6">
            <a:extLst>
              <a:ext uri="{FF2B5EF4-FFF2-40B4-BE49-F238E27FC236}">
                <a16:creationId xmlns:a16="http://schemas.microsoft.com/office/drawing/2014/main" id="{4B16D13E-DF1D-44CA-8CC9-0C8B8B3F10A6}"/>
              </a:ext>
            </a:extLst>
          </p:cNvPr>
          <p:cNvSpPr/>
          <p:nvPr/>
        </p:nvSpPr>
        <p:spPr>
          <a:xfrm>
            <a:off x="459999" y="2236847"/>
            <a:ext cx="3318613" cy="2451988"/>
          </a:xfrm>
          <a:prstGeom prst="rect">
            <a:avLst/>
          </a:prstGeom>
          <a:solidFill>
            <a:schemeClr val="bg1"/>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BC8862-DD22-4F42-9601-DFD35D63AC27}"/>
              </a:ext>
            </a:extLst>
          </p:cNvPr>
          <p:cNvSpPr txBox="1"/>
          <p:nvPr/>
        </p:nvSpPr>
        <p:spPr>
          <a:xfrm>
            <a:off x="593331" y="2445834"/>
            <a:ext cx="2999539" cy="1887696"/>
          </a:xfrm>
          <a:prstGeom prst="rect">
            <a:avLst/>
          </a:prstGeom>
          <a:noFill/>
        </p:spPr>
        <p:txBody>
          <a:bodyPr wrap="none" rtlCol="0">
            <a:spAutoFit/>
          </a:bodyPr>
          <a:lstStyle/>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1. Location</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2. Compensation</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3. Quality of Life</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4. Details of the Practice</a:t>
            </a:r>
          </a:p>
        </p:txBody>
      </p:sp>
      <p:cxnSp>
        <p:nvCxnSpPr>
          <p:cNvPr id="29" name="Straight Connector 28">
            <a:extLst>
              <a:ext uri="{FF2B5EF4-FFF2-40B4-BE49-F238E27FC236}">
                <a16:creationId xmlns:a16="http://schemas.microsoft.com/office/drawing/2014/main" id="{BB8429AF-5006-4B36-9439-2EF4C2EAAAFF}"/>
              </a:ext>
            </a:extLst>
          </p:cNvPr>
          <p:cNvCxnSpPr/>
          <p:nvPr/>
        </p:nvCxnSpPr>
        <p:spPr>
          <a:xfrm>
            <a:off x="451464" y="1987145"/>
            <a:ext cx="1320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DAFF59-7115-4722-811E-C6B8D42EB316}"/>
              </a:ext>
            </a:extLst>
          </p:cNvPr>
          <p:cNvCxnSpPr/>
          <p:nvPr/>
        </p:nvCxnSpPr>
        <p:spPr>
          <a:xfrm>
            <a:off x="2272070" y="1284707"/>
            <a:ext cx="1320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7849310-F9E0-47C8-B661-3BAADADB1E4A}"/>
              </a:ext>
            </a:extLst>
          </p:cNvPr>
          <p:cNvSpPr txBox="1"/>
          <p:nvPr/>
        </p:nvSpPr>
        <p:spPr>
          <a:xfrm>
            <a:off x="5103584" y="532887"/>
            <a:ext cx="6548588" cy="523220"/>
          </a:xfrm>
          <a:prstGeom prst="rect">
            <a:avLst/>
          </a:prstGeom>
          <a:noFill/>
        </p:spPr>
        <p:txBody>
          <a:bodyPr wrap="none" rtlCol="0">
            <a:spAutoFit/>
          </a:bodyPr>
          <a:lstStyle/>
          <a:p>
            <a:pPr algn="l"/>
            <a:r>
              <a:rPr lang="en-US" sz="2800">
                <a:solidFill>
                  <a:schemeClr val="tx1">
                    <a:lumMod val="85000"/>
                    <a:lumOff val="15000"/>
                  </a:schemeClr>
                </a:solidFill>
                <a:latin typeface="+mj-lt"/>
              </a:rPr>
              <a:t>Unique Incentives Attracting Unicorns </a:t>
            </a:r>
          </a:p>
        </p:txBody>
      </p:sp>
      <p:sp>
        <p:nvSpPr>
          <p:cNvPr id="4" name="TextBox 3">
            <a:extLst>
              <a:ext uri="{FF2B5EF4-FFF2-40B4-BE49-F238E27FC236}">
                <a16:creationId xmlns:a16="http://schemas.microsoft.com/office/drawing/2014/main" id="{A6B55505-CEF9-4BBC-AAF8-8885CD03CBDA}"/>
              </a:ext>
            </a:extLst>
          </p:cNvPr>
          <p:cNvSpPr txBox="1"/>
          <p:nvPr/>
        </p:nvSpPr>
        <p:spPr>
          <a:xfrm>
            <a:off x="5165854" y="1273654"/>
            <a:ext cx="6896100" cy="5632311"/>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a:t>Housing allowance</a:t>
            </a:r>
          </a:p>
          <a:p>
            <a:pPr marL="285750" indent="-285750" algn="l">
              <a:lnSpc>
                <a:spcPct val="150000"/>
              </a:lnSpc>
              <a:buFont typeface="Arial" panose="020B0604020202020204" pitchFamily="34" charset="0"/>
              <a:buChar char="•"/>
            </a:pPr>
            <a:r>
              <a:rPr lang="en-US"/>
              <a:t>Student loan forgiveness/repayment</a:t>
            </a:r>
          </a:p>
          <a:p>
            <a:pPr marL="285750" indent="-285750" algn="l">
              <a:lnSpc>
                <a:spcPct val="150000"/>
              </a:lnSpc>
              <a:buFont typeface="Arial" panose="020B0604020202020204" pitchFamily="34" charset="0"/>
              <a:buChar char="•"/>
            </a:pPr>
            <a:r>
              <a:rPr lang="en-US"/>
              <a:t>State licensing</a:t>
            </a:r>
          </a:p>
          <a:p>
            <a:pPr marL="285750" indent="-285750" algn="l">
              <a:lnSpc>
                <a:spcPct val="150000"/>
              </a:lnSpc>
              <a:buFont typeface="Arial" panose="020B0604020202020204" pitchFamily="34" charset="0"/>
              <a:buChar char="•"/>
            </a:pPr>
            <a:r>
              <a:rPr lang="en-US"/>
              <a:t>Childcare allowance</a:t>
            </a:r>
          </a:p>
          <a:p>
            <a:pPr marL="285750" indent="-285750" algn="l">
              <a:lnSpc>
                <a:spcPct val="150000"/>
              </a:lnSpc>
              <a:buFont typeface="Arial" panose="020B0604020202020204" pitchFamily="34" charset="0"/>
              <a:buChar char="•"/>
            </a:pPr>
            <a:r>
              <a:rPr lang="en-US"/>
              <a:t>Sign-on/retention bonus</a:t>
            </a:r>
          </a:p>
          <a:p>
            <a:pPr marL="285750" indent="-285750" algn="l">
              <a:lnSpc>
                <a:spcPct val="150000"/>
              </a:lnSpc>
              <a:buFont typeface="Arial" panose="020B0604020202020204" pitchFamily="34" charset="0"/>
              <a:buChar char="•"/>
            </a:pPr>
            <a:r>
              <a:rPr lang="en-US"/>
              <a:t>Concierge services</a:t>
            </a:r>
          </a:p>
          <a:p>
            <a:pPr marL="285750" indent="-285750" algn="l">
              <a:lnSpc>
                <a:spcPct val="150000"/>
              </a:lnSpc>
              <a:buFont typeface="Arial" panose="020B0604020202020204" pitchFamily="34" charset="0"/>
              <a:buChar char="•"/>
            </a:pPr>
            <a:r>
              <a:rPr lang="en-US"/>
              <a:t>Paid continued secondary education for spouse</a:t>
            </a:r>
          </a:p>
          <a:p>
            <a:pPr marL="285750" indent="-285750" algn="l">
              <a:lnSpc>
                <a:spcPct val="150000"/>
              </a:lnSpc>
              <a:buFont typeface="Arial" panose="020B0604020202020204" pitchFamily="34" charset="0"/>
              <a:buChar char="•"/>
            </a:pPr>
            <a:r>
              <a:rPr lang="en-US"/>
              <a:t>Car allowance</a:t>
            </a:r>
          </a:p>
          <a:p>
            <a:pPr marL="285750" indent="-285750" algn="l">
              <a:lnSpc>
                <a:spcPct val="150000"/>
              </a:lnSpc>
              <a:buFont typeface="Arial" panose="020B0604020202020204" pitchFamily="34" charset="0"/>
              <a:buChar char="•"/>
            </a:pPr>
            <a:r>
              <a:rPr lang="en-US"/>
              <a:t>Home buyer bonus (within 6 months)</a:t>
            </a:r>
          </a:p>
          <a:p>
            <a:pPr marL="285750" indent="-285750" algn="l">
              <a:lnSpc>
                <a:spcPct val="150000"/>
              </a:lnSpc>
              <a:buFont typeface="Arial" panose="020B0604020202020204" pitchFamily="34" charset="0"/>
              <a:buChar char="•"/>
            </a:pPr>
            <a:r>
              <a:rPr lang="en-US"/>
              <a:t>Additional PTO if interested in medical mission work</a:t>
            </a:r>
          </a:p>
          <a:p>
            <a:pPr marL="285750" indent="-285750" algn="l">
              <a:lnSpc>
                <a:spcPct val="150000"/>
              </a:lnSpc>
              <a:buFont typeface="Arial" panose="020B0604020202020204" pitchFamily="34" charset="0"/>
              <a:buChar char="•"/>
            </a:pPr>
            <a:r>
              <a:rPr lang="en-US"/>
              <a:t>Shift work as optional</a:t>
            </a:r>
          </a:p>
          <a:p>
            <a:pPr marL="285750" indent="-285750" algn="l">
              <a:lnSpc>
                <a:spcPct val="150000"/>
              </a:lnSpc>
              <a:buFont typeface="Arial" panose="020B0604020202020204" pitchFamily="34" charset="0"/>
              <a:buChar char="•"/>
            </a:pPr>
            <a:r>
              <a:rPr lang="en-US"/>
              <a:t>4-day work week</a:t>
            </a:r>
          </a:p>
          <a:p>
            <a:pPr algn="l"/>
            <a:endParaRPr lang="en-US"/>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2431215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D5A5BE-A226-4221-8BA9-7E8B7534518A}"/>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0" name="Rectangle 14">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25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8EB446-8446-4FA6-BAEB-DA110C329B61}"/>
              </a:ext>
            </a:extLst>
          </p:cNvPr>
          <p:cNvSpPr/>
          <p:nvPr/>
        </p:nvSpPr>
        <p:spPr>
          <a:xfrm>
            <a:off x="720848" y="2304740"/>
            <a:ext cx="2413302" cy="1124260"/>
          </a:xfrm>
          <a:prstGeom prst="rect">
            <a:avLst/>
          </a:prstGeom>
          <a:solidFill>
            <a:srgbClr val="2261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3EB2C9B-EAFC-4121-9DF4-324B00581D71}"/>
              </a:ext>
            </a:extLst>
          </p:cNvPr>
          <p:cNvSpPr/>
          <p:nvPr/>
        </p:nvSpPr>
        <p:spPr>
          <a:xfrm>
            <a:off x="0" y="0"/>
            <a:ext cx="4209144"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5C4B26-6343-4C14-BF0B-07BA4C7A7DE7}"/>
              </a:ext>
            </a:extLst>
          </p:cNvPr>
          <p:cNvSpPr txBox="1"/>
          <p:nvPr/>
        </p:nvSpPr>
        <p:spPr>
          <a:xfrm>
            <a:off x="152193" y="1309340"/>
            <a:ext cx="3765069" cy="523220"/>
          </a:xfrm>
          <a:prstGeom prst="rect">
            <a:avLst/>
          </a:prstGeom>
          <a:noFill/>
        </p:spPr>
        <p:txBody>
          <a:bodyPr wrap="square" rtlCol="0">
            <a:spAutoFit/>
          </a:bodyPr>
          <a:lstStyle/>
          <a:p>
            <a:pPr algn="ctr"/>
            <a:r>
              <a:rPr lang="en-US" sz="2800" spc="-150">
                <a:solidFill>
                  <a:schemeClr val="bg1"/>
                </a:solidFill>
                <a:latin typeface="+mj-lt"/>
              </a:rPr>
              <a:t>Key Offer Components </a:t>
            </a:r>
          </a:p>
        </p:txBody>
      </p:sp>
      <p:sp>
        <p:nvSpPr>
          <p:cNvPr id="7" name="Rectangle 6">
            <a:extLst>
              <a:ext uri="{FF2B5EF4-FFF2-40B4-BE49-F238E27FC236}">
                <a16:creationId xmlns:a16="http://schemas.microsoft.com/office/drawing/2014/main" id="{4B16D13E-DF1D-44CA-8CC9-0C8B8B3F10A6}"/>
              </a:ext>
            </a:extLst>
          </p:cNvPr>
          <p:cNvSpPr/>
          <p:nvPr/>
        </p:nvSpPr>
        <p:spPr>
          <a:xfrm>
            <a:off x="459999" y="2236847"/>
            <a:ext cx="3318613" cy="2451988"/>
          </a:xfrm>
          <a:prstGeom prst="rect">
            <a:avLst/>
          </a:prstGeom>
          <a:solidFill>
            <a:schemeClr val="bg1"/>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BC8862-DD22-4F42-9601-DFD35D63AC27}"/>
              </a:ext>
            </a:extLst>
          </p:cNvPr>
          <p:cNvSpPr txBox="1"/>
          <p:nvPr/>
        </p:nvSpPr>
        <p:spPr>
          <a:xfrm>
            <a:off x="593331" y="2445834"/>
            <a:ext cx="2999539" cy="1887696"/>
          </a:xfrm>
          <a:prstGeom prst="rect">
            <a:avLst/>
          </a:prstGeom>
          <a:noFill/>
        </p:spPr>
        <p:txBody>
          <a:bodyPr wrap="none" rtlCol="0">
            <a:spAutoFit/>
          </a:bodyPr>
          <a:lstStyle/>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1. Location</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2. Compensation</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3. Quality of Life</a:t>
            </a:r>
          </a:p>
          <a:p>
            <a:pPr algn="l">
              <a:lnSpc>
                <a:spcPct val="150000"/>
              </a:lnSpc>
            </a:pPr>
            <a:r>
              <a:rPr lang="en-US" sz="2000">
                <a:solidFill>
                  <a:schemeClr val="tx1">
                    <a:lumMod val="75000"/>
                    <a:lumOff val="25000"/>
                  </a:schemeClr>
                </a:solidFill>
                <a:latin typeface="Roboto Medium" panose="02000000000000000000" pitchFamily="2" charset="0"/>
                <a:ea typeface="Roboto Medium" panose="02000000000000000000" pitchFamily="2" charset="0"/>
              </a:rPr>
              <a:t>4. Details of the Practice</a:t>
            </a:r>
          </a:p>
        </p:txBody>
      </p:sp>
      <p:cxnSp>
        <p:nvCxnSpPr>
          <p:cNvPr id="29" name="Straight Connector 28">
            <a:extLst>
              <a:ext uri="{FF2B5EF4-FFF2-40B4-BE49-F238E27FC236}">
                <a16:creationId xmlns:a16="http://schemas.microsoft.com/office/drawing/2014/main" id="{BB8429AF-5006-4B36-9439-2EF4C2EAAAFF}"/>
              </a:ext>
            </a:extLst>
          </p:cNvPr>
          <p:cNvCxnSpPr/>
          <p:nvPr/>
        </p:nvCxnSpPr>
        <p:spPr>
          <a:xfrm>
            <a:off x="451464" y="1987145"/>
            <a:ext cx="1320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DAFF59-7115-4722-811E-C6B8D42EB316}"/>
              </a:ext>
            </a:extLst>
          </p:cNvPr>
          <p:cNvCxnSpPr/>
          <p:nvPr/>
        </p:nvCxnSpPr>
        <p:spPr>
          <a:xfrm>
            <a:off x="2272070" y="1284707"/>
            <a:ext cx="1320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7849310-F9E0-47C8-B661-3BAADADB1E4A}"/>
              </a:ext>
            </a:extLst>
          </p:cNvPr>
          <p:cNvSpPr txBox="1"/>
          <p:nvPr/>
        </p:nvSpPr>
        <p:spPr>
          <a:xfrm>
            <a:off x="4920238" y="1129977"/>
            <a:ext cx="6678431" cy="584775"/>
          </a:xfrm>
          <a:prstGeom prst="rect">
            <a:avLst/>
          </a:prstGeom>
          <a:noFill/>
        </p:spPr>
        <p:txBody>
          <a:bodyPr wrap="none" rtlCol="0">
            <a:spAutoFit/>
          </a:bodyPr>
          <a:lstStyle/>
          <a:p>
            <a:pPr algn="l"/>
            <a:r>
              <a:rPr lang="en-US" sz="3200">
                <a:solidFill>
                  <a:schemeClr val="tx1">
                    <a:lumMod val="85000"/>
                    <a:lumOff val="15000"/>
                  </a:schemeClr>
                </a:solidFill>
                <a:latin typeface="+mj-lt"/>
              </a:rPr>
              <a:t>Unicorn-Winning Interviewing Tips </a:t>
            </a:r>
          </a:p>
        </p:txBody>
      </p:sp>
      <p:sp>
        <p:nvSpPr>
          <p:cNvPr id="4" name="TextBox 3">
            <a:extLst>
              <a:ext uri="{FF2B5EF4-FFF2-40B4-BE49-F238E27FC236}">
                <a16:creationId xmlns:a16="http://schemas.microsoft.com/office/drawing/2014/main" id="{A6B55505-CEF9-4BBC-AAF8-8885CD03CBDA}"/>
              </a:ext>
            </a:extLst>
          </p:cNvPr>
          <p:cNvSpPr txBox="1"/>
          <p:nvPr/>
        </p:nvSpPr>
        <p:spPr>
          <a:xfrm>
            <a:off x="5095532" y="2066841"/>
            <a:ext cx="6137146" cy="3693319"/>
          </a:xfrm>
          <a:prstGeom prst="rect">
            <a:avLst/>
          </a:prstGeom>
          <a:noFill/>
        </p:spPr>
        <p:txBody>
          <a:bodyPr wrap="square" rtlCol="0">
            <a:spAutoFit/>
          </a:bodyPr>
          <a:lstStyle/>
          <a:p>
            <a:pPr marL="285750" indent="-285750" algn="l">
              <a:buFont typeface="Arial" panose="020B0604020202020204" pitchFamily="34" charset="0"/>
              <a:buChar char="•"/>
            </a:pPr>
            <a:r>
              <a:rPr lang="en-US"/>
              <a:t>Include the family in the interview process.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Plan an arrival dinner, lunch and/or post-interview dinner.</a:t>
            </a:r>
          </a:p>
          <a:p>
            <a:pPr algn="l"/>
            <a:endParaRPr lang="en-US"/>
          </a:p>
          <a:p>
            <a:pPr marL="285750" indent="-285750" algn="l">
              <a:buFont typeface="Arial" panose="020B0604020202020204" pitchFamily="34" charset="0"/>
              <a:buChar char="•"/>
            </a:pPr>
            <a:r>
              <a:rPr lang="en-US"/>
              <a:t>Create a welcome basket for their hotel room with community elements and personalized touches.</a:t>
            </a:r>
          </a:p>
          <a:p>
            <a:pPr algn="l"/>
            <a:endParaRPr lang="en-US"/>
          </a:p>
          <a:p>
            <a:pPr marL="285750" indent="-285750" algn="l">
              <a:buFont typeface="Arial" panose="020B0604020202020204" pitchFamily="34" charset="0"/>
              <a:buChar char="•"/>
            </a:pPr>
            <a:r>
              <a:rPr lang="en-US"/>
              <a:t>Have realtor conducting community tour reach out to provider and spouse prior to tour to best tailor their visit based on their needs and interests.</a:t>
            </a:r>
          </a:p>
          <a:p>
            <a:pPr algn="l"/>
            <a:endParaRPr lang="en-US"/>
          </a:p>
          <a:p>
            <a:pPr algn="l"/>
            <a:endParaRPr lang="en-US"/>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212987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74DC5C-65EE-4A0B-BD72-3BB71EC198A2}"/>
              </a:ext>
            </a:extLst>
          </p:cNvPr>
          <p:cNvSpPr/>
          <p:nvPr/>
        </p:nvSpPr>
        <p:spPr>
          <a:xfrm>
            <a:off x="0" y="0"/>
            <a:ext cx="12192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F892DFA-80B0-4EC2-978F-159331AAD28D}"/>
              </a:ext>
            </a:extLst>
          </p:cNvPr>
          <p:cNvSpPr>
            <a:spLocks noGrp="1"/>
          </p:cNvSpPr>
          <p:nvPr>
            <p:ph type="sldNum" sz="quarter" idx="11"/>
          </p:nvPr>
        </p:nvSpPr>
        <p:spPr>
          <a:xfrm>
            <a:off x="11393427" y="190610"/>
            <a:ext cx="618259" cy="184666"/>
          </a:xfrm>
        </p:spPr>
        <p:txBody>
          <a:bodyPr anchor="b">
            <a:normAutofit/>
          </a:bodyPr>
          <a:lstStyle/>
          <a:p>
            <a:pPr>
              <a:spcAft>
                <a:spcPts val="600"/>
              </a:spcAft>
            </a:pPr>
            <a:fld id="{408DC6F8-B5ED-0D4C-8247-045D7D76CD01}" type="slidenum">
              <a:rPr lang="en-US" smtClean="0"/>
              <a:pPr>
                <a:spcAft>
                  <a:spcPts val="600"/>
                </a:spcAft>
              </a:pPr>
              <a:t>21</a:t>
            </a:fld>
            <a:endParaRPr lang="en-US"/>
          </a:p>
        </p:txBody>
      </p:sp>
      <p:pic>
        <p:nvPicPr>
          <p:cNvPr id="12" name="Picture 11" descr="Logo&#10;&#10;Description automatically generated">
            <a:extLst>
              <a:ext uri="{FF2B5EF4-FFF2-40B4-BE49-F238E27FC236}">
                <a16:creationId xmlns:a16="http://schemas.microsoft.com/office/drawing/2014/main" id="{0B4195AF-9B3D-4243-AB33-8F70DD9D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818" y="6227656"/>
            <a:ext cx="1500868" cy="439734"/>
          </a:xfrm>
          <a:prstGeom prst="rect">
            <a:avLst/>
          </a:prstGeom>
        </p:spPr>
      </p:pic>
      <p:sp>
        <p:nvSpPr>
          <p:cNvPr id="11" name="TextBox 10">
            <a:extLst>
              <a:ext uri="{FF2B5EF4-FFF2-40B4-BE49-F238E27FC236}">
                <a16:creationId xmlns:a16="http://schemas.microsoft.com/office/drawing/2014/main" id="{EA33E35C-2655-4598-B4A2-91858690A000}"/>
              </a:ext>
            </a:extLst>
          </p:cNvPr>
          <p:cNvSpPr txBox="1"/>
          <p:nvPr/>
        </p:nvSpPr>
        <p:spPr>
          <a:xfrm>
            <a:off x="4930648" y="2336393"/>
            <a:ext cx="1797287" cy="769441"/>
          </a:xfrm>
          <a:prstGeom prst="rect">
            <a:avLst/>
          </a:prstGeom>
          <a:noFill/>
        </p:spPr>
        <p:txBody>
          <a:bodyPr wrap="none" rtlCol="0">
            <a:spAutoFit/>
          </a:bodyPr>
          <a:lstStyle/>
          <a:p>
            <a:pPr algn="l"/>
            <a:r>
              <a:rPr lang="en-US" sz="4400">
                <a:solidFill>
                  <a:schemeClr val="bg1"/>
                </a:solidFill>
                <a:latin typeface="+mj-lt"/>
              </a:rPr>
              <a:t>Tip #5</a:t>
            </a:r>
          </a:p>
        </p:txBody>
      </p:sp>
      <p:sp>
        <p:nvSpPr>
          <p:cNvPr id="13" name="TextBox 12">
            <a:extLst>
              <a:ext uri="{FF2B5EF4-FFF2-40B4-BE49-F238E27FC236}">
                <a16:creationId xmlns:a16="http://schemas.microsoft.com/office/drawing/2014/main" id="{485954D6-9950-4F54-8127-FC7F169B54D3}"/>
              </a:ext>
            </a:extLst>
          </p:cNvPr>
          <p:cNvSpPr txBox="1"/>
          <p:nvPr/>
        </p:nvSpPr>
        <p:spPr>
          <a:xfrm>
            <a:off x="1168502" y="3182034"/>
            <a:ext cx="9854995" cy="769441"/>
          </a:xfrm>
          <a:prstGeom prst="rect">
            <a:avLst/>
          </a:prstGeom>
          <a:noFill/>
        </p:spPr>
        <p:txBody>
          <a:bodyPr wrap="square" rtlCol="0">
            <a:spAutoFit/>
          </a:bodyPr>
          <a:lstStyle/>
          <a:p>
            <a:pPr algn="ctr"/>
            <a:r>
              <a:rPr lang="en-US" sz="4400">
                <a:solidFill>
                  <a:schemeClr val="bg1"/>
                </a:solidFill>
              </a:rPr>
              <a:t>Work with a sense of urgency.</a:t>
            </a:r>
          </a:p>
        </p:txBody>
      </p:sp>
      <p:grpSp>
        <p:nvGrpSpPr>
          <p:cNvPr id="8" name="Group 7">
            <a:extLst>
              <a:ext uri="{FF2B5EF4-FFF2-40B4-BE49-F238E27FC236}">
                <a16:creationId xmlns:a16="http://schemas.microsoft.com/office/drawing/2014/main" id="{0C02B375-FA0F-4FE1-9313-7BBF094FB8E9}"/>
              </a:ext>
            </a:extLst>
          </p:cNvPr>
          <p:cNvGrpSpPr/>
          <p:nvPr/>
        </p:nvGrpSpPr>
        <p:grpSpPr>
          <a:xfrm>
            <a:off x="5022889" y="4306223"/>
            <a:ext cx="1612803" cy="1338524"/>
            <a:chOff x="-335546" y="5956489"/>
            <a:chExt cx="1612803" cy="1338524"/>
          </a:xfrm>
        </p:grpSpPr>
        <p:pic>
          <p:nvPicPr>
            <p:cNvPr id="9" name="Picture 8" descr="Icon&#10;&#10;Description automatically generated">
              <a:extLst>
                <a:ext uri="{FF2B5EF4-FFF2-40B4-BE49-F238E27FC236}">
                  <a16:creationId xmlns:a16="http://schemas.microsoft.com/office/drawing/2014/main" id="{E4CBD656-D40E-415B-89DE-81F211551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46" y="5956489"/>
              <a:ext cx="1612803" cy="1338524"/>
            </a:xfrm>
            <a:prstGeom prst="rect">
              <a:avLst/>
            </a:prstGeom>
            <a:noFill/>
          </p:spPr>
        </p:pic>
        <p:sp>
          <p:nvSpPr>
            <p:cNvPr id="10" name="Rectangle 9">
              <a:extLst>
                <a:ext uri="{FF2B5EF4-FFF2-40B4-BE49-F238E27FC236}">
                  <a16:creationId xmlns:a16="http://schemas.microsoft.com/office/drawing/2014/main" id="{B2B4BA58-DFEE-4E60-B1E7-B4F45436644B}"/>
                </a:ext>
              </a:extLst>
            </p:cNvPr>
            <p:cNvSpPr/>
            <p:nvPr/>
          </p:nvSpPr>
          <p:spPr>
            <a:xfrm>
              <a:off x="182883" y="6625751"/>
              <a:ext cx="146011" cy="20889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2811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E40B6B-8A67-4F17-9EE0-E8153E3EF0AE}"/>
              </a:ext>
            </a:extLst>
          </p:cNvPr>
          <p:cNvSpPr>
            <a:spLocks noGrp="1"/>
          </p:cNvSpPr>
          <p:nvPr>
            <p:ph type="ftr" sz="quarter" idx="10"/>
          </p:nvPr>
        </p:nvSpPr>
        <p:spPr/>
        <p:txBody>
          <a:bodyPr/>
          <a:lstStyle/>
          <a:p>
            <a:r>
              <a:rPr lang="en-US"/>
              <a:t>© The Medicus Firm. All rights reserved. Proprietary and confidential. Do not duplicate or share without express permission.</a:t>
            </a:r>
          </a:p>
        </p:txBody>
      </p:sp>
      <p:sp>
        <p:nvSpPr>
          <p:cNvPr id="3" name="Slide Number Placeholder 2">
            <a:extLst>
              <a:ext uri="{FF2B5EF4-FFF2-40B4-BE49-F238E27FC236}">
                <a16:creationId xmlns:a16="http://schemas.microsoft.com/office/drawing/2014/main" id="{B1958E6A-8B08-466B-9E21-B4427DE228E9}"/>
              </a:ext>
            </a:extLst>
          </p:cNvPr>
          <p:cNvSpPr>
            <a:spLocks noGrp="1"/>
          </p:cNvSpPr>
          <p:nvPr>
            <p:ph type="sldNum" sz="quarter" idx="11"/>
          </p:nvPr>
        </p:nvSpPr>
        <p:spPr/>
        <p:txBody>
          <a:bodyPr/>
          <a:lstStyle/>
          <a:p>
            <a:fld id="{408DC6F8-B5ED-0D4C-8247-045D7D76CD01}" type="slidenum">
              <a:rPr lang="en-US" smtClean="0"/>
              <a:pPr/>
              <a:t>22</a:t>
            </a:fld>
            <a:endParaRPr lang="en-US"/>
          </a:p>
        </p:txBody>
      </p:sp>
      <p:sp>
        <p:nvSpPr>
          <p:cNvPr id="6" name="Parallelogram 5">
            <a:extLst>
              <a:ext uri="{FF2B5EF4-FFF2-40B4-BE49-F238E27FC236}">
                <a16:creationId xmlns:a16="http://schemas.microsoft.com/office/drawing/2014/main" id="{7776AE53-BAD7-487A-9B68-1EAF4ADF15BB}"/>
              </a:ext>
            </a:extLst>
          </p:cNvPr>
          <p:cNvSpPr/>
          <p:nvPr/>
        </p:nvSpPr>
        <p:spPr>
          <a:xfrm>
            <a:off x="-466725" y="529167"/>
            <a:ext cx="7613681" cy="1338525"/>
          </a:xfrm>
          <a:prstGeom prst="parallelogram">
            <a:avLst/>
          </a:prstGeom>
          <a:solidFill>
            <a:srgbClr val="2261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B2E6E5-362F-4599-93B0-F53CEAB8C6AB}"/>
              </a:ext>
            </a:extLst>
          </p:cNvPr>
          <p:cNvSpPr txBox="1"/>
          <p:nvPr/>
        </p:nvSpPr>
        <p:spPr>
          <a:xfrm>
            <a:off x="460248" y="624844"/>
            <a:ext cx="1361270" cy="584775"/>
          </a:xfrm>
          <a:prstGeom prst="rect">
            <a:avLst/>
          </a:prstGeom>
          <a:noFill/>
        </p:spPr>
        <p:txBody>
          <a:bodyPr wrap="none" rtlCol="0">
            <a:spAutoFit/>
          </a:bodyPr>
          <a:lstStyle/>
          <a:p>
            <a:pPr algn="l"/>
            <a:r>
              <a:rPr lang="en-US" sz="3200">
                <a:solidFill>
                  <a:schemeClr val="bg1"/>
                </a:solidFill>
                <a:latin typeface="+mj-lt"/>
              </a:rPr>
              <a:t>Tip #5</a:t>
            </a:r>
          </a:p>
        </p:txBody>
      </p:sp>
      <p:sp>
        <p:nvSpPr>
          <p:cNvPr id="9" name="TextBox 8">
            <a:extLst>
              <a:ext uri="{FF2B5EF4-FFF2-40B4-BE49-F238E27FC236}">
                <a16:creationId xmlns:a16="http://schemas.microsoft.com/office/drawing/2014/main" id="{6D26E1C4-60BE-4DAA-990E-DC654B49F993}"/>
              </a:ext>
            </a:extLst>
          </p:cNvPr>
          <p:cNvSpPr txBox="1"/>
          <p:nvPr/>
        </p:nvSpPr>
        <p:spPr>
          <a:xfrm>
            <a:off x="460248" y="1137709"/>
            <a:ext cx="6454902" cy="584775"/>
          </a:xfrm>
          <a:prstGeom prst="rect">
            <a:avLst/>
          </a:prstGeom>
          <a:noFill/>
        </p:spPr>
        <p:txBody>
          <a:bodyPr wrap="square" rtlCol="0">
            <a:spAutoFit/>
          </a:bodyPr>
          <a:lstStyle/>
          <a:p>
            <a:pPr algn="l"/>
            <a:r>
              <a:rPr lang="en-US" sz="3200">
                <a:solidFill>
                  <a:schemeClr val="bg1"/>
                </a:solidFill>
              </a:rPr>
              <a:t>Work with a sense of urgency. </a:t>
            </a:r>
          </a:p>
        </p:txBody>
      </p:sp>
      <p:cxnSp>
        <p:nvCxnSpPr>
          <p:cNvPr id="13" name="Straight Connector 12">
            <a:extLst>
              <a:ext uri="{FF2B5EF4-FFF2-40B4-BE49-F238E27FC236}">
                <a16:creationId xmlns:a16="http://schemas.microsoft.com/office/drawing/2014/main" id="{39DA657F-D6F0-4244-BDF7-751A780075D5}"/>
              </a:ext>
            </a:extLst>
          </p:cNvPr>
          <p:cNvCxnSpPr>
            <a:cxnSpLocks/>
            <a:stCxn id="25" idx="1"/>
          </p:cNvCxnSpPr>
          <p:nvPr/>
        </p:nvCxnSpPr>
        <p:spPr>
          <a:xfrm flipH="1">
            <a:off x="2370039" y="4764857"/>
            <a:ext cx="6498048" cy="1615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B13625A0-0664-4F3B-B0D4-F4358E2443CA}"/>
              </a:ext>
            </a:extLst>
          </p:cNvPr>
          <p:cNvGrpSpPr/>
          <p:nvPr/>
        </p:nvGrpSpPr>
        <p:grpSpPr>
          <a:xfrm rot="16200000">
            <a:off x="2963335" y="4149661"/>
            <a:ext cx="325549" cy="414867"/>
            <a:chOff x="1284177" y="4482917"/>
            <a:chExt cx="325549" cy="414867"/>
          </a:xfrm>
        </p:grpSpPr>
        <p:pic>
          <p:nvPicPr>
            <p:cNvPr id="18" name="Picture 17" descr="A picture containing text&#10;&#10;Description automatically generated">
              <a:extLst>
                <a:ext uri="{FF2B5EF4-FFF2-40B4-BE49-F238E27FC236}">
                  <a16:creationId xmlns:a16="http://schemas.microsoft.com/office/drawing/2014/main" id="{BAB17057-BB33-449D-9F40-BF0053AFED69}"/>
                </a:ext>
              </a:extLst>
            </p:cNvPr>
            <p:cNvPicPr>
              <a:picLocks noChangeAspect="1"/>
            </p:cNvPicPr>
            <p:nvPr/>
          </p:nvPicPr>
          <p:blipFill rotWithShape="1">
            <a:blip r:embed="rId3">
              <a:extLst>
                <a:ext uri="{28A0092B-C50C-407E-A947-70E740481C1C}">
                  <a14:useLocalDpi xmlns:a14="http://schemas.microsoft.com/office/drawing/2010/main" val="0"/>
                </a:ext>
              </a:extLst>
            </a:blip>
            <a:srcRect r="70115" b="5"/>
            <a:stretch/>
          </p:blipFill>
          <p:spPr>
            <a:xfrm>
              <a:off x="1284177" y="4531968"/>
              <a:ext cx="239824" cy="330597"/>
            </a:xfrm>
            <a:prstGeom prst="rect">
              <a:avLst/>
            </a:prstGeom>
          </p:spPr>
        </p:pic>
        <p:sp>
          <p:nvSpPr>
            <p:cNvPr id="22" name="Rectangle 21">
              <a:extLst>
                <a:ext uri="{FF2B5EF4-FFF2-40B4-BE49-F238E27FC236}">
                  <a16:creationId xmlns:a16="http://schemas.microsoft.com/office/drawing/2014/main" id="{4028EFD6-CE31-4D61-85C5-DCBC73571147}"/>
                </a:ext>
              </a:extLst>
            </p:cNvPr>
            <p:cNvSpPr/>
            <p:nvPr/>
          </p:nvSpPr>
          <p:spPr>
            <a:xfrm>
              <a:off x="1459750" y="4482917"/>
              <a:ext cx="149976" cy="14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D92F611-D2D8-4965-9A50-B7444A81C7D4}"/>
                </a:ext>
              </a:extLst>
            </p:cNvPr>
            <p:cNvSpPr/>
            <p:nvPr/>
          </p:nvSpPr>
          <p:spPr>
            <a:xfrm>
              <a:off x="1459750" y="4750917"/>
              <a:ext cx="149976" cy="14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D42AE2C-656B-49A3-BD6A-7127D3A6B848}"/>
              </a:ext>
            </a:extLst>
          </p:cNvPr>
          <p:cNvGrpSpPr/>
          <p:nvPr/>
        </p:nvGrpSpPr>
        <p:grpSpPr>
          <a:xfrm>
            <a:off x="8868087" y="4612514"/>
            <a:ext cx="321383" cy="392313"/>
            <a:chOff x="5900738" y="4455998"/>
            <a:chExt cx="321383" cy="392313"/>
          </a:xfrm>
        </p:grpSpPr>
        <p:pic>
          <p:nvPicPr>
            <p:cNvPr id="20" name="Picture 19" descr="A picture containing text&#10;&#10;Description automatically generated">
              <a:extLst>
                <a:ext uri="{FF2B5EF4-FFF2-40B4-BE49-F238E27FC236}">
                  <a16:creationId xmlns:a16="http://schemas.microsoft.com/office/drawing/2014/main" id="{7F6FE2EB-7725-4662-8C91-12B2C9BFE15B}"/>
                </a:ext>
              </a:extLst>
            </p:cNvPr>
            <p:cNvPicPr>
              <a:picLocks noChangeAspect="1"/>
            </p:cNvPicPr>
            <p:nvPr/>
          </p:nvPicPr>
          <p:blipFill rotWithShape="1">
            <a:blip r:embed="rId3">
              <a:extLst>
                <a:ext uri="{28A0092B-C50C-407E-A947-70E740481C1C}">
                  <a14:useLocalDpi xmlns:a14="http://schemas.microsoft.com/office/drawing/2010/main" val="0"/>
                </a:ext>
              </a:extLst>
            </a:blip>
            <a:srcRect l="73305" b="-18661"/>
            <a:stretch/>
          </p:blipFill>
          <p:spPr>
            <a:xfrm>
              <a:off x="6007894" y="4455998"/>
              <a:ext cx="214227" cy="392313"/>
            </a:xfrm>
            <a:prstGeom prst="rect">
              <a:avLst/>
            </a:prstGeom>
          </p:spPr>
        </p:pic>
        <p:sp>
          <p:nvSpPr>
            <p:cNvPr id="25" name="Rectangle 24">
              <a:extLst>
                <a:ext uri="{FF2B5EF4-FFF2-40B4-BE49-F238E27FC236}">
                  <a16:creationId xmlns:a16="http://schemas.microsoft.com/office/drawing/2014/main" id="{CBE297C5-6B2B-49C8-851A-C7C98080D059}"/>
                </a:ext>
              </a:extLst>
            </p:cNvPr>
            <p:cNvSpPr/>
            <p:nvPr/>
          </p:nvSpPr>
          <p:spPr>
            <a:xfrm flipV="1">
              <a:off x="5900738" y="4546240"/>
              <a:ext cx="149976" cy="124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985F13E0-FC4A-4B6B-A7A9-427E271B189F}"/>
              </a:ext>
            </a:extLst>
          </p:cNvPr>
          <p:cNvGrpSpPr/>
          <p:nvPr/>
        </p:nvGrpSpPr>
        <p:grpSpPr>
          <a:xfrm rot="5400000">
            <a:off x="4989753" y="5063606"/>
            <a:ext cx="273048" cy="337156"/>
            <a:chOff x="5022852" y="3466934"/>
            <a:chExt cx="273048" cy="337156"/>
          </a:xfrm>
        </p:grpSpPr>
        <p:pic>
          <p:nvPicPr>
            <p:cNvPr id="19" name="Picture 18" descr="A picture containing text&#10;&#10;Description automatically generated">
              <a:extLst>
                <a:ext uri="{FF2B5EF4-FFF2-40B4-BE49-F238E27FC236}">
                  <a16:creationId xmlns:a16="http://schemas.microsoft.com/office/drawing/2014/main" id="{0EDD80EA-5FBB-4023-B875-5BB78B308FE9}"/>
                </a:ext>
              </a:extLst>
            </p:cNvPr>
            <p:cNvPicPr>
              <a:picLocks noChangeAspect="1"/>
            </p:cNvPicPr>
            <p:nvPr/>
          </p:nvPicPr>
          <p:blipFill rotWithShape="1">
            <a:blip r:embed="rId3">
              <a:extLst>
                <a:ext uri="{28A0092B-C50C-407E-A947-70E740481C1C}">
                  <a14:useLocalDpi xmlns:a14="http://schemas.microsoft.com/office/drawing/2010/main" val="0"/>
                </a:ext>
              </a:extLst>
            </a:blip>
            <a:srcRect l="26064" r="49406"/>
            <a:stretch/>
          </p:blipFill>
          <p:spPr>
            <a:xfrm>
              <a:off x="5060951" y="3473475"/>
              <a:ext cx="196850" cy="330614"/>
            </a:xfrm>
            <a:prstGeom prst="rect">
              <a:avLst/>
            </a:prstGeom>
          </p:spPr>
        </p:pic>
        <p:sp>
          <p:nvSpPr>
            <p:cNvPr id="27" name="Rectangle 26">
              <a:extLst>
                <a:ext uri="{FF2B5EF4-FFF2-40B4-BE49-F238E27FC236}">
                  <a16:creationId xmlns:a16="http://schemas.microsoft.com/office/drawing/2014/main" id="{E5D0B8CA-271B-4D97-9A69-CC971A62070E}"/>
                </a:ext>
              </a:extLst>
            </p:cNvPr>
            <p:cNvSpPr/>
            <p:nvPr/>
          </p:nvSpPr>
          <p:spPr>
            <a:xfrm>
              <a:off x="5216584" y="3730656"/>
              <a:ext cx="79316" cy="73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E63D0C1-7208-4506-B393-D499DA83393F}"/>
                </a:ext>
              </a:extLst>
            </p:cNvPr>
            <p:cNvSpPr/>
            <p:nvPr/>
          </p:nvSpPr>
          <p:spPr>
            <a:xfrm>
              <a:off x="5216584" y="3466934"/>
              <a:ext cx="79316" cy="73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EE1FD6-CA88-4D6E-9BE1-311A466C509E}"/>
                </a:ext>
              </a:extLst>
            </p:cNvPr>
            <p:cNvSpPr/>
            <p:nvPr/>
          </p:nvSpPr>
          <p:spPr>
            <a:xfrm>
              <a:off x="5022852" y="3623896"/>
              <a:ext cx="79316" cy="73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11C1D4C0-0499-46F5-B207-1DAB14CD935D}"/>
              </a:ext>
            </a:extLst>
          </p:cNvPr>
          <p:cNvGrpSpPr/>
          <p:nvPr/>
        </p:nvGrpSpPr>
        <p:grpSpPr>
          <a:xfrm rot="16200000">
            <a:off x="6891218" y="4154510"/>
            <a:ext cx="326197" cy="405817"/>
            <a:chOff x="6005460" y="3299030"/>
            <a:chExt cx="326197" cy="405817"/>
          </a:xfrm>
        </p:grpSpPr>
        <p:pic>
          <p:nvPicPr>
            <p:cNvPr id="21" name="Picture 20" descr="A picture containing text&#10;&#10;Description automatically generated">
              <a:extLst>
                <a:ext uri="{FF2B5EF4-FFF2-40B4-BE49-F238E27FC236}">
                  <a16:creationId xmlns:a16="http://schemas.microsoft.com/office/drawing/2014/main" id="{318ABF13-6CCA-498D-9760-F55EE344A3FA}"/>
                </a:ext>
              </a:extLst>
            </p:cNvPr>
            <p:cNvPicPr>
              <a:picLocks noChangeAspect="1"/>
            </p:cNvPicPr>
            <p:nvPr/>
          </p:nvPicPr>
          <p:blipFill rotWithShape="1">
            <a:blip r:embed="rId3">
              <a:extLst>
                <a:ext uri="{28A0092B-C50C-407E-A947-70E740481C1C}">
                  <a14:useLocalDpi xmlns:a14="http://schemas.microsoft.com/office/drawing/2010/main" val="0"/>
                </a:ext>
              </a:extLst>
            </a:blip>
            <a:srcRect l="49666" r="20450" b="-18669"/>
            <a:stretch/>
          </p:blipFill>
          <p:spPr>
            <a:xfrm>
              <a:off x="6046677" y="3312512"/>
              <a:ext cx="239824" cy="392335"/>
            </a:xfrm>
            <a:prstGeom prst="rect">
              <a:avLst/>
            </a:prstGeom>
          </p:spPr>
        </p:pic>
        <p:sp>
          <p:nvSpPr>
            <p:cNvPr id="31" name="Rectangle 30">
              <a:extLst>
                <a:ext uri="{FF2B5EF4-FFF2-40B4-BE49-F238E27FC236}">
                  <a16:creationId xmlns:a16="http://schemas.microsoft.com/office/drawing/2014/main" id="{7CB0779E-BD91-4259-A70E-FE5E5FF71AD0}"/>
                </a:ext>
              </a:extLst>
            </p:cNvPr>
            <p:cNvSpPr/>
            <p:nvPr/>
          </p:nvSpPr>
          <p:spPr>
            <a:xfrm>
              <a:off x="6005460" y="3459255"/>
              <a:ext cx="79316" cy="73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00F7C9C-A00D-4A49-A297-6C94AF17573B}"/>
                </a:ext>
              </a:extLst>
            </p:cNvPr>
            <p:cNvSpPr/>
            <p:nvPr/>
          </p:nvSpPr>
          <p:spPr>
            <a:xfrm>
              <a:off x="6215063" y="3541678"/>
              <a:ext cx="111096" cy="10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E67458E-7CB8-4FCE-B623-1DA37747C2D1}"/>
                </a:ext>
              </a:extLst>
            </p:cNvPr>
            <p:cNvSpPr/>
            <p:nvPr/>
          </p:nvSpPr>
          <p:spPr>
            <a:xfrm>
              <a:off x="6220561" y="3299030"/>
              <a:ext cx="111096" cy="129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24F309B2-FA1B-4C29-ABA5-60525B004097}"/>
              </a:ext>
            </a:extLst>
          </p:cNvPr>
          <p:cNvSpPr txBox="1"/>
          <p:nvPr/>
        </p:nvSpPr>
        <p:spPr>
          <a:xfrm>
            <a:off x="2158884" y="3555703"/>
            <a:ext cx="1813319" cy="615553"/>
          </a:xfrm>
          <a:prstGeom prst="rect">
            <a:avLst/>
          </a:prstGeom>
          <a:noFill/>
        </p:spPr>
        <p:txBody>
          <a:bodyPr wrap="square" rtlCol="0">
            <a:spAutoFit/>
          </a:bodyPr>
          <a:lstStyle/>
          <a:p>
            <a:pPr algn="ctr"/>
            <a:r>
              <a:rPr lang="en-US">
                <a:latin typeface="+mj-lt"/>
              </a:rPr>
              <a:t>Day 1</a:t>
            </a:r>
          </a:p>
          <a:p>
            <a:pPr algn="ctr"/>
            <a:r>
              <a:rPr lang="en-US" sz="1600"/>
              <a:t>First Contact</a:t>
            </a:r>
          </a:p>
        </p:txBody>
      </p:sp>
      <p:cxnSp>
        <p:nvCxnSpPr>
          <p:cNvPr id="40" name="Straight Connector 39">
            <a:extLst>
              <a:ext uri="{FF2B5EF4-FFF2-40B4-BE49-F238E27FC236}">
                <a16:creationId xmlns:a16="http://schemas.microsoft.com/office/drawing/2014/main" id="{B379696D-011E-4EA7-BC54-4D7D4068912B}"/>
              </a:ext>
            </a:extLst>
          </p:cNvPr>
          <p:cNvCxnSpPr>
            <a:cxnSpLocks/>
          </p:cNvCxnSpPr>
          <p:nvPr/>
        </p:nvCxnSpPr>
        <p:spPr>
          <a:xfrm>
            <a:off x="3133026" y="4668017"/>
            <a:ext cx="0" cy="26834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3819E7D-2892-40A3-8985-6100D7845B1C}"/>
              </a:ext>
            </a:extLst>
          </p:cNvPr>
          <p:cNvCxnSpPr>
            <a:cxnSpLocks/>
          </p:cNvCxnSpPr>
          <p:nvPr/>
        </p:nvCxnSpPr>
        <p:spPr>
          <a:xfrm>
            <a:off x="5123007" y="4674499"/>
            <a:ext cx="0" cy="26834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57582D3-1DB5-452A-853C-079D407521E5}"/>
              </a:ext>
            </a:extLst>
          </p:cNvPr>
          <p:cNvCxnSpPr>
            <a:cxnSpLocks/>
          </p:cNvCxnSpPr>
          <p:nvPr/>
        </p:nvCxnSpPr>
        <p:spPr>
          <a:xfrm>
            <a:off x="7027511" y="4668016"/>
            <a:ext cx="0" cy="26834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7A6B0B8-9193-45B1-8C23-5B23675AD1B7}"/>
              </a:ext>
            </a:extLst>
          </p:cNvPr>
          <p:cNvSpPr txBox="1"/>
          <p:nvPr/>
        </p:nvSpPr>
        <p:spPr>
          <a:xfrm>
            <a:off x="4231233" y="5441013"/>
            <a:ext cx="1813319" cy="615553"/>
          </a:xfrm>
          <a:prstGeom prst="rect">
            <a:avLst/>
          </a:prstGeom>
          <a:noFill/>
        </p:spPr>
        <p:txBody>
          <a:bodyPr wrap="square" rtlCol="0">
            <a:spAutoFit/>
          </a:bodyPr>
          <a:lstStyle/>
          <a:p>
            <a:pPr algn="ctr"/>
            <a:r>
              <a:rPr lang="en-US">
                <a:latin typeface="+mj-lt"/>
              </a:rPr>
              <a:t>Day 2-5</a:t>
            </a:r>
          </a:p>
          <a:p>
            <a:pPr algn="ctr"/>
            <a:r>
              <a:rPr lang="en-US" sz="1600"/>
              <a:t>Phone Interview</a:t>
            </a:r>
          </a:p>
        </p:txBody>
      </p:sp>
      <p:sp>
        <p:nvSpPr>
          <p:cNvPr id="47" name="TextBox 46">
            <a:extLst>
              <a:ext uri="{FF2B5EF4-FFF2-40B4-BE49-F238E27FC236}">
                <a16:creationId xmlns:a16="http://schemas.microsoft.com/office/drawing/2014/main" id="{B9C1A779-B4E8-47CE-8D22-723185EC22A6}"/>
              </a:ext>
            </a:extLst>
          </p:cNvPr>
          <p:cNvSpPr txBox="1"/>
          <p:nvPr/>
        </p:nvSpPr>
        <p:spPr>
          <a:xfrm>
            <a:off x="5962282" y="3280047"/>
            <a:ext cx="2038192" cy="861774"/>
          </a:xfrm>
          <a:prstGeom prst="rect">
            <a:avLst/>
          </a:prstGeom>
          <a:noFill/>
        </p:spPr>
        <p:txBody>
          <a:bodyPr wrap="square" rtlCol="0">
            <a:spAutoFit/>
          </a:bodyPr>
          <a:lstStyle/>
          <a:p>
            <a:pPr algn="ctr"/>
            <a:r>
              <a:rPr lang="en-US">
                <a:latin typeface="+mj-lt"/>
              </a:rPr>
              <a:t>Day 10-20</a:t>
            </a:r>
          </a:p>
          <a:p>
            <a:pPr algn="ctr"/>
            <a:r>
              <a:rPr lang="en-US" sz="1600"/>
              <a:t>On-Site/Virtual Interview</a:t>
            </a:r>
          </a:p>
        </p:txBody>
      </p:sp>
      <p:sp>
        <p:nvSpPr>
          <p:cNvPr id="48" name="TextBox 47">
            <a:extLst>
              <a:ext uri="{FF2B5EF4-FFF2-40B4-BE49-F238E27FC236}">
                <a16:creationId xmlns:a16="http://schemas.microsoft.com/office/drawing/2014/main" id="{7A490AE6-93CC-456A-9D1E-32C3B367FB6F}"/>
              </a:ext>
            </a:extLst>
          </p:cNvPr>
          <p:cNvSpPr txBox="1"/>
          <p:nvPr/>
        </p:nvSpPr>
        <p:spPr>
          <a:xfrm>
            <a:off x="9204957" y="4194319"/>
            <a:ext cx="2038192" cy="1200329"/>
          </a:xfrm>
          <a:prstGeom prst="rect">
            <a:avLst/>
          </a:prstGeom>
          <a:noFill/>
        </p:spPr>
        <p:txBody>
          <a:bodyPr wrap="square" rtlCol="0">
            <a:spAutoFit/>
          </a:bodyPr>
          <a:lstStyle/>
          <a:p>
            <a:pPr algn="ctr"/>
            <a:r>
              <a:rPr lang="en-US">
                <a:latin typeface="+mj-lt"/>
              </a:rPr>
              <a:t>Within 48 Hours of Interview Completion</a:t>
            </a:r>
          </a:p>
          <a:p>
            <a:pPr algn="ctr"/>
            <a:r>
              <a:rPr lang="en-US"/>
              <a:t>Offer Extended</a:t>
            </a:r>
          </a:p>
        </p:txBody>
      </p:sp>
      <p:sp>
        <p:nvSpPr>
          <p:cNvPr id="50" name="Star: 5 Points 49">
            <a:extLst>
              <a:ext uri="{FF2B5EF4-FFF2-40B4-BE49-F238E27FC236}">
                <a16:creationId xmlns:a16="http://schemas.microsoft.com/office/drawing/2014/main" id="{89CA4897-62D8-48EB-A2D7-B91C4CF85087}"/>
              </a:ext>
            </a:extLst>
          </p:cNvPr>
          <p:cNvSpPr/>
          <p:nvPr/>
        </p:nvSpPr>
        <p:spPr>
          <a:xfrm>
            <a:off x="10038299" y="3778454"/>
            <a:ext cx="371508" cy="383505"/>
          </a:xfrm>
          <a:prstGeom prst="star5">
            <a:avLst/>
          </a:prstGeom>
          <a:solidFill>
            <a:srgbClr val="2261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A6AED73-C415-43DC-9EF7-1FE3FF9F621A}"/>
              </a:ext>
            </a:extLst>
          </p:cNvPr>
          <p:cNvSpPr txBox="1"/>
          <p:nvPr/>
        </p:nvSpPr>
        <p:spPr>
          <a:xfrm>
            <a:off x="3133026" y="2443098"/>
            <a:ext cx="5963492" cy="430887"/>
          </a:xfrm>
          <a:prstGeom prst="rect">
            <a:avLst/>
          </a:prstGeom>
          <a:noFill/>
        </p:spPr>
        <p:txBody>
          <a:bodyPr wrap="none" rtlCol="0">
            <a:spAutoFit/>
          </a:bodyPr>
          <a:lstStyle/>
          <a:p>
            <a:pPr algn="l"/>
            <a:r>
              <a:rPr lang="en-US" sz="2200">
                <a:latin typeface="+mj-lt"/>
              </a:rPr>
              <a:t>Recommended Unicorn Recruitment Timeline</a:t>
            </a:r>
          </a:p>
        </p:txBody>
      </p:sp>
    </p:spTree>
    <p:extLst>
      <p:ext uri="{BB962C8B-B14F-4D97-AF65-F5344CB8AC3E}">
        <p14:creationId xmlns:p14="http://schemas.microsoft.com/office/powerpoint/2010/main" val="2845146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955561-B27C-40A3-B1AE-85A3741679E6}"/>
              </a:ext>
            </a:extLst>
          </p:cNvPr>
          <p:cNvSpPr>
            <a:spLocks noGrp="1"/>
          </p:cNvSpPr>
          <p:nvPr>
            <p:ph type="sldNum" sz="quarter" idx="11"/>
          </p:nvPr>
        </p:nvSpPr>
        <p:spPr/>
        <p:txBody>
          <a:bodyPr/>
          <a:lstStyle/>
          <a:p>
            <a:fld id="{408DC6F8-B5ED-0D4C-8247-045D7D76CD01}" type="slidenum">
              <a:rPr lang="en-US" smtClean="0"/>
              <a:pPr/>
              <a:t>23</a:t>
            </a:fld>
            <a:endParaRPr lang="en-US"/>
          </a:p>
        </p:txBody>
      </p:sp>
      <p:sp>
        <p:nvSpPr>
          <p:cNvPr id="7" name="Rectangle 6">
            <a:extLst>
              <a:ext uri="{FF2B5EF4-FFF2-40B4-BE49-F238E27FC236}">
                <a16:creationId xmlns:a16="http://schemas.microsoft.com/office/drawing/2014/main" id="{3B7CB000-DAE8-4332-9E3F-722B5FF3FFBB}"/>
              </a:ext>
            </a:extLst>
          </p:cNvPr>
          <p:cNvSpPr/>
          <p:nvPr/>
        </p:nvSpPr>
        <p:spPr>
          <a:xfrm>
            <a:off x="0" y="0"/>
            <a:ext cx="8001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endParaRPr lang="en-US" sz="1800">
              <a:solidFill>
                <a:schemeClr val="bg1"/>
              </a:solidFill>
            </a:endParaRPr>
          </a:p>
        </p:txBody>
      </p:sp>
      <p:sp>
        <p:nvSpPr>
          <p:cNvPr id="11" name="TextBox 10">
            <a:extLst>
              <a:ext uri="{FF2B5EF4-FFF2-40B4-BE49-F238E27FC236}">
                <a16:creationId xmlns:a16="http://schemas.microsoft.com/office/drawing/2014/main" id="{5B3FBF49-93BE-4CFC-97DF-AA93415EE573}"/>
              </a:ext>
            </a:extLst>
          </p:cNvPr>
          <p:cNvSpPr txBox="1"/>
          <p:nvPr/>
        </p:nvSpPr>
        <p:spPr>
          <a:xfrm>
            <a:off x="1641348" y="2119240"/>
            <a:ext cx="5873877" cy="584775"/>
          </a:xfrm>
          <a:prstGeom prst="rect">
            <a:avLst/>
          </a:prstGeom>
          <a:noFill/>
        </p:spPr>
        <p:txBody>
          <a:bodyPr wrap="square" rtlCol="0">
            <a:spAutoFit/>
          </a:bodyPr>
          <a:lstStyle/>
          <a:p>
            <a:pPr>
              <a:lnSpc>
                <a:spcPct val="150000"/>
              </a:lnSpc>
            </a:pPr>
            <a:r>
              <a:rPr lang="en-US" sz="2400">
                <a:solidFill>
                  <a:schemeClr val="bg1"/>
                </a:solidFill>
              </a:rPr>
              <a:t>Plan your approach ahead of time.</a:t>
            </a:r>
          </a:p>
        </p:txBody>
      </p:sp>
      <p:sp>
        <p:nvSpPr>
          <p:cNvPr id="13" name="TextBox 12">
            <a:extLst>
              <a:ext uri="{FF2B5EF4-FFF2-40B4-BE49-F238E27FC236}">
                <a16:creationId xmlns:a16="http://schemas.microsoft.com/office/drawing/2014/main" id="{5B6C300B-A35C-41B0-A857-F31B72180313}"/>
              </a:ext>
            </a:extLst>
          </p:cNvPr>
          <p:cNvSpPr txBox="1"/>
          <p:nvPr/>
        </p:nvSpPr>
        <p:spPr>
          <a:xfrm>
            <a:off x="1639064" y="2814372"/>
            <a:ext cx="6096000" cy="584775"/>
          </a:xfrm>
          <a:prstGeom prst="rect">
            <a:avLst/>
          </a:prstGeom>
          <a:noFill/>
        </p:spPr>
        <p:txBody>
          <a:bodyPr wrap="square">
            <a:spAutoFit/>
          </a:bodyPr>
          <a:lstStyle/>
          <a:p>
            <a:pPr>
              <a:lnSpc>
                <a:spcPct val="150000"/>
              </a:lnSpc>
            </a:pPr>
            <a:r>
              <a:rPr lang="en-US" sz="2400">
                <a:solidFill>
                  <a:schemeClr val="bg1"/>
                </a:solidFill>
              </a:rPr>
              <a:t>Don’t limit your target audience.</a:t>
            </a:r>
          </a:p>
        </p:txBody>
      </p:sp>
      <p:sp>
        <p:nvSpPr>
          <p:cNvPr id="15" name="TextBox 14">
            <a:extLst>
              <a:ext uri="{FF2B5EF4-FFF2-40B4-BE49-F238E27FC236}">
                <a16:creationId xmlns:a16="http://schemas.microsoft.com/office/drawing/2014/main" id="{1A269846-891A-4AA1-B724-2CA4FB83CCA2}"/>
              </a:ext>
            </a:extLst>
          </p:cNvPr>
          <p:cNvSpPr txBox="1"/>
          <p:nvPr/>
        </p:nvSpPr>
        <p:spPr>
          <a:xfrm>
            <a:off x="1639064" y="3725087"/>
            <a:ext cx="6096000" cy="830997"/>
          </a:xfrm>
          <a:prstGeom prst="rect">
            <a:avLst/>
          </a:prstGeom>
          <a:noFill/>
        </p:spPr>
        <p:txBody>
          <a:bodyPr wrap="square">
            <a:spAutoFit/>
          </a:bodyPr>
          <a:lstStyle/>
          <a:p>
            <a:r>
              <a:rPr lang="en-US" sz="2400">
                <a:solidFill>
                  <a:schemeClr val="bg1"/>
                </a:solidFill>
              </a:rPr>
              <a:t>Provide an accurate job description and emphasize key benefits.</a:t>
            </a:r>
          </a:p>
        </p:txBody>
      </p:sp>
      <p:sp>
        <p:nvSpPr>
          <p:cNvPr id="17" name="TextBox 16">
            <a:extLst>
              <a:ext uri="{FF2B5EF4-FFF2-40B4-BE49-F238E27FC236}">
                <a16:creationId xmlns:a16="http://schemas.microsoft.com/office/drawing/2014/main" id="{8BBCAA71-1B96-47DA-BB13-A0764EC0E476}"/>
              </a:ext>
            </a:extLst>
          </p:cNvPr>
          <p:cNvSpPr txBox="1"/>
          <p:nvPr/>
        </p:nvSpPr>
        <p:spPr>
          <a:xfrm>
            <a:off x="1639064" y="4734797"/>
            <a:ext cx="6096000" cy="584775"/>
          </a:xfrm>
          <a:prstGeom prst="rect">
            <a:avLst/>
          </a:prstGeom>
          <a:noFill/>
        </p:spPr>
        <p:txBody>
          <a:bodyPr wrap="square">
            <a:spAutoFit/>
          </a:bodyPr>
          <a:lstStyle/>
          <a:p>
            <a:pPr>
              <a:lnSpc>
                <a:spcPct val="150000"/>
              </a:lnSpc>
            </a:pPr>
            <a:r>
              <a:rPr lang="en-US" sz="2400">
                <a:solidFill>
                  <a:schemeClr val="bg1"/>
                </a:solidFill>
              </a:rPr>
              <a:t>Ensure your offer stands out.</a:t>
            </a:r>
          </a:p>
        </p:txBody>
      </p:sp>
      <p:sp>
        <p:nvSpPr>
          <p:cNvPr id="19" name="TextBox 18">
            <a:extLst>
              <a:ext uri="{FF2B5EF4-FFF2-40B4-BE49-F238E27FC236}">
                <a16:creationId xmlns:a16="http://schemas.microsoft.com/office/drawing/2014/main" id="{408B9E94-AAC3-4F2E-9B24-61580B1F746E}"/>
              </a:ext>
            </a:extLst>
          </p:cNvPr>
          <p:cNvSpPr txBox="1"/>
          <p:nvPr/>
        </p:nvSpPr>
        <p:spPr>
          <a:xfrm>
            <a:off x="1639064" y="5591237"/>
            <a:ext cx="6096000" cy="461665"/>
          </a:xfrm>
          <a:prstGeom prst="rect">
            <a:avLst/>
          </a:prstGeom>
          <a:noFill/>
        </p:spPr>
        <p:txBody>
          <a:bodyPr wrap="square">
            <a:spAutoFit/>
          </a:bodyPr>
          <a:lstStyle/>
          <a:p>
            <a:r>
              <a:rPr lang="en-US" sz="2400">
                <a:solidFill>
                  <a:schemeClr val="bg1"/>
                </a:solidFill>
              </a:rPr>
              <a:t>Work with a sense of urgency.</a:t>
            </a:r>
          </a:p>
        </p:txBody>
      </p:sp>
      <p:pic>
        <p:nvPicPr>
          <p:cNvPr id="16" name="Picture 15" descr="Icon&#10;&#10;Description automatically generated with low confidence">
            <a:extLst>
              <a:ext uri="{FF2B5EF4-FFF2-40B4-BE49-F238E27FC236}">
                <a16:creationId xmlns:a16="http://schemas.microsoft.com/office/drawing/2014/main" id="{2BDC55B6-4ED0-4F7B-8C6D-624E25F40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65955" y="2409072"/>
            <a:ext cx="5484845" cy="5148406"/>
          </a:xfrm>
          <a:prstGeom prst="rect">
            <a:avLst/>
          </a:prstGeom>
        </p:spPr>
      </p:pic>
      <p:pic>
        <p:nvPicPr>
          <p:cNvPr id="18" name="Picture 17" descr="Logo&#10;&#10;Description automatically generated">
            <a:extLst>
              <a:ext uri="{FF2B5EF4-FFF2-40B4-BE49-F238E27FC236}">
                <a16:creationId xmlns:a16="http://schemas.microsoft.com/office/drawing/2014/main" id="{FBB29EB5-FDF4-4122-A72D-278F333C4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31" y="6339292"/>
            <a:ext cx="1114425" cy="326512"/>
          </a:xfrm>
          <a:prstGeom prst="rect">
            <a:avLst/>
          </a:prstGeom>
        </p:spPr>
      </p:pic>
      <p:pic>
        <p:nvPicPr>
          <p:cNvPr id="4" name="Graphic 3" descr="Checkbox Checked with solid fill">
            <a:extLst>
              <a:ext uri="{FF2B5EF4-FFF2-40B4-BE49-F238E27FC236}">
                <a16:creationId xmlns:a16="http://schemas.microsoft.com/office/drawing/2014/main" id="{6CC180CF-6567-4E92-AA78-CD52C53438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214" y="2133263"/>
            <a:ext cx="666850" cy="666850"/>
          </a:xfrm>
          <a:prstGeom prst="rect">
            <a:avLst/>
          </a:prstGeom>
        </p:spPr>
      </p:pic>
      <p:pic>
        <p:nvPicPr>
          <p:cNvPr id="21" name="Graphic 20" descr="Checkbox Checked with solid fill">
            <a:extLst>
              <a:ext uri="{FF2B5EF4-FFF2-40B4-BE49-F238E27FC236}">
                <a16:creationId xmlns:a16="http://schemas.microsoft.com/office/drawing/2014/main" id="{511F6DB5-037A-4C4C-B883-E1358FE537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214" y="2814136"/>
            <a:ext cx="666850" cy="666850"/>
          </a:xfrm>
          <a:prstGeom prst="rect">
            <a:avLst/>
          </a:prstGeom>
        </p:spPr>
      </p:pic>
      <p:pic>
        <p:nvPicPr>
          <p:cNvPr id="22" name="Graphic 21" descr="Checkbox Checked with solid fill">
            <a:extLst>
              <a:ext uri="{FF2B5EF4-FFF2-40B4-BE49-F238E27FC236}">
                <a16:creationId xmlns:a16="http://schemas.microsoft.com/office/drawing/2014/main" id="{92C6C6E5-D856-4832-8E4E-6F230DDA1E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214" y="3639727"/>
            <a:ext cx="666850" cy="666850"/>
          </a:xfrm>
          <a:prstGeom prst="rect">
            <a:avLst/>
          </a:prstGeom>
        </p:spPr>
      </p:pic>
      <p:pic>
        <p:nvPicPr>
          <p:cNvPr id="23" name="Graphic 22" descr="Checkbox Checked with solid fill">
            <a:extLst>
              <a:ext uri="{FF2B5EF4-FFF2-40B4-BE49-F238E27FC236}">
                <a16:creationId xmlns:a16="http://schemas.microsoft.com/office/drawing/2014/main" id="{F1D7D510-D73D-45B1-86A9-3320AA6CC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214" y="4756321"/>
            <a:ext cx="666850" cy="666850"/>
          </a:xfrm>
          <a:prstGeom prst="rect">
            <a:avLst/>
          </a:prstGeom>
        </p:spPr>
      </p:pic>
      <p:pic>
        <p:nvPicPr>
          <p:cNvPr id="24" name="Graphic 23" descr="Checkbox Checked with solid fill">
            <a:extLst>
              <a:ext uri="{FF2B5EF4-FFF2-40B4-BE49-F238E27FC236}">
                <a16:creationId xmlns:a16="http://schemas.microsoft.com/office/drawing/2014/main" id="{62034F1A-BF9B-4764-ADE1-D8E18133AF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8831" y="5463915"/>
            <a:ext cx="666850" cy="666850"/>
          </a:xfrm>
          <a:prstGeom prst="rect">
            <a:avLst/>
          </a:prstGeom>
        </p:spPr>
      </p:pic>
      <p:pic>
        <p:nvPicPr>
          <p:cNvPr id="25" name="Picture 24" descr="Graphical user interface, text, application&#10;&#10;Description automatically generated">
            <a:extLst>
              <a:ext uri="{FF2B5EF4-FFF2-40B4-BE49-F238E27FC236}">
                <a16:creationId xmlns:a16="http://schemas.microsoft.com/office/drawing/2014/main" id="{B86D8C10-E9A2-4214-A9EF-50D857DEAFB0}"/>
              </a:ext>
            </a:extLst>
          </p:cNvPr>
          <p:cNvPicPr>
            <a:picLocks noChangeAspect="1"/>
          </p:cNvPicPr>
          <p:nvPr/>
        </p:nvPicPr>
        <p:blipFill rotWithShape="1">
          <a:blip r:embed="rId7">
            <a:extLst>
              <a:ext uri="{28A0092B-C50C-407E-A947-70E740481C1C}">
                <a14:useLocalDpi xmlns:a14="http://schemas.microsoft.com/office/drawing/2010/main" val="0"/>
              </a:ext>
            </a:extLst>
          </a:blip>
          <a:srcRect t="31997" r="32279" b="40759"/>
          <a:stretch/>
        </p:blipFill>
        <p:spPr>
          <a:xfrm>
            <a:off x="297513" y="211080"/>
            <a:ext cx="7437551" cy="1683057"/>
          </a:xfrm>
          <a:prstGeom prst="rect">
            <a:avLst/>
          </a:prstGeom>
          <a:solidFill>
            <a:srgbClr val="2261CD"/>
          </a:solidFill>
        </p:spPr>
      </p:pic>
      <p:pic>
        <p:nvPicPr>
          <p:cNvPr id="27" name="Picture 26" descr="A picture containing text, outdoor object, aircraft&#10;&#10;Description automatically generated">
            <a:extLst>
              <a:ext uri="{FF2B5EF4-FFF2-40B4-BE49-F238E27FC236}">
                <a16:creationId xmlns:a16="http://schemas.microsoft.com/office/drawing/2014/main" id="{B93C4092-4B2A-4C78-8CC2-07240B1ABD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17859">
            <a:off x="10736582" y="2412473"/>
            <a:ext cx="1313691" cy="1243587"/>
          </a:xfrm>
          <a:prstGeom prst="rect">
            <a:avLst/>
          </a:prstGeom>
        </p:spPr>
      </p:pic>
      <p:pic>
        <p:nvPicPr>
          <p:cNvPr id="28" name="Picture 27" descr="Shape, arrow&#10;&#10;Description automatically generated">
            <a:extLst>
              <a:ext uri="{FF2B5EF4-FFF2-40B4-BE49-F238E27FC236}">
                <a16:creationId xmlns:a16="http://schemas.microsoft.com/office/drawing/2014/main" id="{46E1AE8C-717C-49ED-9991-EF656BC882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930165">
            <a:off x="8793795" y="1602614"/>
            <a:ext cx="688849" cy="1563627"/>
          </a:xfrm>
          <a:prstGeom prst="rect">
            <a:avLst/>
          </a:prstGeom>
        </p:spPr>
      </p:pic>
    </p:spTree>
    <p:extLst>
      <p:ext uri="{BB962C8B-B14F-4D97-AF65-F5344CB8AC3E}">
        <p14:creationId xmlns:p14="http://schemas.microsoft.com/office/powerpoint/2010/main" val="388591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DA8608-D6F4-48DB-BB4A-9A3521D619D8}"/>
              </a:ext>
            </a:extLst>
          </p:cNvPr>
          <p:cNvSpPr/>
          <p:nvPr/>
        </p:nvSpPr>
        <p:spPr>
          <a:xfrm>
            <a:off x="0" y="0"/>
            <a:ext cx="12192000" cy="2289605"/>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endParaRPr lang="en-US">
              <a:solidFill>
                <a:schemeClr val="bg1"/>
              </a:solidFill>
            </a:endParaRPr>
          </a:p>
        </p:txBody>
      </p:sp>
      <p:pic>
        <p:nvPicPr>
          <p:cNvPr id="20" name="Picture 19" descr="A picture containing text, clipart&#10;&#10;Description automatically generated">
            <a:extLst>
              <a:ext uri="{FF2B5EF4-FFF2-40B4-BE49-F238E27FC236}">
                <a16:creationId xmlns:a16="http://schemas.microsoft.com/office/drawing/2014/main" id="{081CEF85-6565-446F-8AB9-74AAA7AD4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79" y="2634678"/>
            <a:ext cx="3593534" cy="1054435"/>
          </a:xfrm>
          <a:prstGeom prst="rect">
            <a:avLst/>
          </a:prstGeom>
        </p:spPr>
      </p:pic>
      <p:sp>
        <p:nvSpPr>
          <p:cNvPr id="4" name="TextBox 3">
            <a:extLst>
              <a:ext uri="{FF2B5EF4-FFF2-40B4-BE49-F238E27FC236}">
                <a16:creationId xmlns:a16="http://schemas.microsoft.com/office/drawing/2014/main" id="{EEE8470E-6918-448E-83FD-4F34EC3A9499}"/>
              </a:ext>
            </a:extLst>
          </p:cNvPr>
          <p:cNvSpPr txBox="1"/>
          <p:nvPr/>
        </p:nvSpPr>
        <p:spPr>
          <a:xfrm>
            <a:off x="828364" y="414890"/>
            <a:ext cx="11264900" cy="769441"/>
          </a:xfrm>
          <a:prstGeom prst="rect">
            <a:avLst/>
          </a:prstGeom>
          <a:noFill/>
        </p:spPr>
        <p:txBody>
          <a:bodyPr wrap="square" rtlCol="0">
            <a:spAutoFit/>
          </a:bodyPr>
          <a:lstStyle/>
          <a:p>
            <a:r>
              <a:rPr lang="en-US" sz="4400">
                <a:solidFill>
                  <a:schemeClr val="bg1"/>
                </a:solidFill>
                <a:latin typeface="Roboto Bold" panose="02000000000000000000" pitchFamily="2" charset="0"/>
                <a:ea typeface="Roboto Bold" panose="02000000000000000000" pitchFamily="2" charset="0"/>
              </a:rPr>
              <a:t>Need help finding your “unicorn” provider?</a:t>
            </a:r>
          </a:p>
        </p:txBody>
      </p:sp>
      <p:sp>
        <p:nvSpPr>
          <p:cNvPr id="24" name="TextBox 23">
            <a:extLst>
              <a:ext uri="{FF2B5EF4-FFF2-40B4-BE49-F238E27FC236}">
                <a16:creationId xmlns:a16="http://schemas.microsoft.com/office/drawing/2014/main" id="{9047548B-DB17-4CDA-B164-76D616CD071C}"/>
              </a:ext>
            </a:extLst>
          </p:cNvPr>
          <p:cNvSpPr txBox="1"/>
          <p:nvPr/>
        </p:nvSpPr>
        <p:spPr>
          <a:xfrm>
            <a:off x="4245713" y="1599221"/>
            <a:ext cx="3804247" cy="523220"/>
          </a:xfrm>
          <a:prstGeom prst="rect">
            <a:avLst/>
          </a:prstGeom>
          <a:noFill/>
        </p:spPr>
        <p:txBody>
          <a:bodyPr wrap="none" rtlCol="0">
            <a:spAutoFit/>
          </a:bodyPr>
          <a:lstStyle/>
          <a:p>
            <a:r>
              <a:rPr lang="en-US" sz="2800" i="1">
                <a:solidFill>
                  <a:schemeClr val="bg1"/>
                </a:solidFill>
                <a:latin typeface="Roboto Light" panose="02000000000000000000" pitchFamily="2" charset="0"/>
                <a:ea typeface="Roboto Light" panose="02000000000000000000" pitchFamily="2" charset="0"/>
              </a:rPr>
              <a:t>It’s what we’re here for.</a:t>
            </a:r>
          </a:p>
        </p:txBody>
      </p:sp>
      <p:sp>
        <p:nvSpPr>
          <p:cNvPr id="11" name="TextBox 10">
            <a:extLst>
              <a:ext uri="{FF2B5EF4-FFF2-40B4-BE49-F238E27FC236}">
                <a16:creationId xmlns:a16="http://schemas.microsoft.com/office/drawing/2014/main" id="{63E4D770-B6CF-4E72-9E1F-22CDE82C7391}"/>
              </a:ext>
            </a:extLst>
          </p:cNvPr>
          <p:cNvSpPr txBox="1"/>
          <p:nvPr/>
        </p:nvSpPr>
        <p:spPr>
          <a:xfrm>
            <a:off x="828364" y="3864615"/>
            <a:ext cx="3560590" cy="400110"/>
          </a:xfrm>
          <a:prstGeom prst="rect">
            <a:avLst/>
          </a:prstGeom>
          <a:noFill/>
        </p:spPr>
        <p:txBody>
          <a:bodyPr wrap="none" rtlCol="0">
            <a:spAutoFit/>
          </a:bodyPr>
          <a:lstStyle/>
          <a:p>
            <a:r>
              <a:rPr lang="en-US" sz="2000">
                <a:solidFill>
                  <a:schemeClr val="bg2">
                    <a:lumMod val="25000"/>
                  </a:schemeClr>
                </a:solidFill>
                <a:latin typeface="Roboto Bold" panose="02000000000000000000" pitchFamily="2" charset="0"/>
                <a:ea typeface="Roboto Bold" panose="02000000000000000000" pitchFamily="2" charset="0"/>
              </a:rPr>
              <a:t>Find the right candidate, fast.</a:t>
            </a:r>
          </a:p>
        </p:txBody>
      </p:sp>
      <p:sp>
        <p:nvSpPr>
          <p:cNvPr id="2" name="TextBox 1">
            <a:extLst>
              <a:ext uri="{FF2B5EF4-FFF2-40B4-BE49-F238E27FC236}">
                <a16:creationId xmlns:a16="http://schemas.microsoft.com/office/drawing/2014/main" id="{A56A5681-AB0F-49E4-9A08-672F120AB4D7}"/>
              </a:ext>
            </a:extLst>
          </p:cNvPr>
          <p:cNvSpPr txBox="1"/>
          <p:nvPr/>
        </p:nvSpPr>
        <p:spPr>
          <a:xfrm>
            <a:off x="828364" y="5446818"/>
            <a:ext cx="3039615" cy="923330"/>
          </a:xfrm>
          <a:prstGeom prst="rect">
            <a:avLst/>
          </a:prstGeom>
          <a:noFill/>
        </p:spPr>
        <p:txBody>
          <a:bodyPr wrap="none" rtlCol="0">
            <a:spAutoFit/>
          </a:bodyPr>
          <a:lstStyle/>
          <a:p>
            <a:pPr marL="285750" indent="-285750">
              <a:buFont typeface="Arial" panose="020B0604020202020204" pitchFamily="34" charset="0"/>
              <a:buChar char="•"/>
            </a:pPr>
            <a:r>
              <a:rPr lang="en-US">
                <a:latin typeface="Roboto Light" panose="02000000000000000000" pitchFamily="2" charset="0"/>
                <a:ea typeface="Roboto Light" panose="02000000000000000000" pitchFamily="2" charset="0"/>
              </a:rPr>
              <a:t>Hire quicker.</a:t>
            </a:r>
          </a:p>
          <a:p>
            <a:pPr marL="285750" indent="-285750">
              <a:buFont typeface="Arial" panose="020B0604020202020204" pitchFamily="34" charset="0"/>
              <a:buChar char="•"/>
            </a:pPr>
            <a:r>
              <a:rPr lang="en-US">
                <a:latin typeface="Roboto Light" panose="02000000000000000000" pitchFamily="2" charset="0"/>
                <a:ea typeface="Roboto Light" panose="02000000000000000000" pitchFamily="2" charset="0"/>
              </a:rPr>
              <a:t>Find your ideal candidate.</a:t>
            </a:r>
          </a:p>
          <a:p>
            <a:pPr marL="285750" indent="-285750">
              <a:buFont typeface="Arial" panose="020B0604020202020204" pitchFamily="34" charset="0"/>
              <a:buChar char="•"/>
            </a:pPr>
            <a:r>
              <a:rPr lang="en-US">
                <a:latin typeface="Roboto Light" panose="02000000000000000000" pitchFamily="2" charset="0"/>
                <a:ea typeface="Roboto Light" panose="02000000000000000000" pitchFamily="2" charset="0"/>
              </a:rPr>
              <a:t>Have more transparency.</a:t>
            </a:r>
          </a:p>
        </p:txBody>
      </p:sp>
      <p:sp>
        <p:nvSpPr>
          <p:cNvPr id="14" name="TextBox 13">
            <a:extLst>
              <a:ext uri="{FF2B5EF4-FFF2-40B4-BE49-F238E27FC236}">
                <a16:creationId xmlns:a16="http://schemas.microsoft.com/office/drawing/2014/main" id="{6C416DC1-D79D-4AD8-A402-EF3088B741E6}"/>
              </a:ext>
            </a:extLst>
          </p:cNvPr>
          <p:cNvSpPr txBox="1"/>
          <p:nvPr/>
        </p:nvSpPr>
        <p:spPr>
          <a:xfrm>
            <a:off x="7000290" y="3598440"/>
            <a:ext cx="4358102" cy="2055756"/>
          </a:xfrm>
          <a:prstGeom prst="rect">
            <a:avLst/>
          </a:prstGeom>
          <a:noFill/>
        </p:spPr>
        <p:txBody>
          <a:bodyPr wrap="square">
            <a:spAutoFit/>
          </a:bodyPr>
          <a:lstStyle/>
          <a:p>
            <a:pPr marL="0" marR="0" algn="ctr">
              <a:lnSpc>
                <a:spcPct val="107000"/>
              </a:lnSpc>
              <a:spcBef>
                <a:spcPts val="0"/>
              </a:spcBef>
              <a:spcAft>
                <a:spcPts val="800"/>
              </a:spcAft>
            </a:pPr>
            <a:r>
              <a:rPr lang="en-US" sz="1600" i="1">
                <a:effectLst/>
                <a:latin typeface="Roboto Light" panose="02000000000000000000" pitchFamily="2" charset="0"/>
                <a:ea typeface="Roboto Light" panose="02000000000000000000" pitchFamily="2" charset="0"/>
                <a:cs typeface="Times New Roman" panose="02020603050405020304" pitchFamily="18" charset="0"/>
              </a:rPr>
              <a:t>“The Medicus Firm did extensive research at the start of the process to become familiar with our agency, people, and culture. They learned exactly what we were looking for in our candidates and did not waste our time with </a:t>
            </a:r>
            <a:r>
              <a:rPr lang="en-US" sz="1600" i="1">
                <a:solidFill>
                  <a:schemeClr val="bg2">
                    <a:lumMod val="25000"/>
                  </a:schemeClr>
                </a:solidFill>
                <a:effectLst/>
                <a:latin typeface="Roboto Light" panose="02000000000000000000" pitchFamily="2" charset="0"/>
                <a:ea typeface="Roboto Light" panose="02000000000000000000" pitchFamily="2" charset="0"/>
                <a:cs typeface="Times New Roman" panose="02020603050405020304" pitchFamily="18" charset="0"/>
              </a:rPr>
              <a:t>candidates who were not a good match.” </a:t>
            </a:r>
          </a:p>
          <a:p>
            <a:pPr marL="0" marR="0" algn="ctr">
              <a:lnSpc>
                <a:spcPct val="107000"/>
              </a:lnSpc>
              <a:spcBef>
                <a:spcPts val="0"/>
              </a:spcBef>
              <a:spcAft>
                <a:spcPts val="800"/>
              </a:spcAft>
            </a:pPr>
            <a:r>
              <a:rPr lang="en-US" sz="1600">
                <a:solidFill>
                  <a:schemeClr val="bg2">
                    <a:lumMod val="25000"/>
                  </a:schemeClr>
                </a:solidFill>
                <a:effectLst/>
                <a:latin typeface="Roboto Light" panose="02000000000000000000" pitchFamily="2" charset="0"/>
                <a:ea typeface="Roboto Light" panose="02000000000000000000" pitchFamily="2" charset="0"/>
                <a:cs typeface="Times New Roman" panose="02020603050405020304" pitchFamily="18" charset="0"/>
              </a:rPr>
              <a:t>– Florida Healthcare Facility</a:t>
            </a:r>
          </a:p>
        </p:txBody>
      </p:sp>
      <p:sp>
        <p:nvSpPr>
          <p:cNvPr id="15" name="TextBox 14">
            <a:extLst>
              <a:ext uri="{FF2B5EF4-FFF2-40B4-BE49-F238E27FC236}">
                <a16:creationId xmlns:a16="http://schemas.microsoft.com/office/drawing/2014/main" id="{D87CA4E2-4491-4DF0-AABA-B3106BCE2A8E}"/>
              </a:ext>
            </a:extLst>
          </p:cNvPr>
          <p:cNvSpPr txBox="1"/>
          <p:nvPr/>
        </p:nvSpPr>
        <p:spPr>
          <a:xfrm>
            <a:off x="828364" y="4568394"/>
            <a:ext cx="4890264" cy="646331"/>
          </a:xfrm>
          <a:prstGeom prst="rect">
            <a:avLst/>
          </a:prstGeom>
          <a:noFill/>
        </p:spPr>
        <p:txBody>
          <a:bodyPr wrap="square" rtlCol="0">
            <a:spAutoFit/>
          </a:bodyPr>
          <a:lstStyle/>
          <a:p>
            <a:r>
              <a:rPr lang="en-US">
                <a:latin typeface="Roboto Light" panose="02000000000000000000" pitchFamily="2" charset="0"/>
                <a:ea typeface="Roboto Light" panose="02000000000000000000" pitchFamily="2" charset="0"/>
              </a:rPr>
              <a:t>20 years in business providing industry-leading permanent provider recruitment services.</a:t>
            </a:r>
          </a:p>
        </p:txBody>
      </p:sp>
      <p:cxnSp>
        <p:nvCxnSpPr>
          <p:cNvPr id="12" name="Straight Connector 11">
            <a:extLst>
              <a:ext uri="{FF2B5EF4-FFF2-40B4-BE49-F238E27FC236}">
                <a16:creationId xmlns:a16="http://schemas.microsoft.com/office/drawing/2014/main" id="{7D675BFF-E2EC-49AB-BC1E-6E77B630A857}"/>
              </a:ext>
            </a:extLst>
          </p:cNvPr>
          <p:cNvCxnSpPr>
            <a:cxnSpLocks/>
          </p:cNvCxnSpPr>
          <p:nvPr/>
        </p:nvCxnSpPr>
        <p:spPr>
          <a:xfrm>
            <a:off x="6296578" y="3589514"/>
            <a:ext cx="0" cy="213505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358CD8-B239-4782-9E97-B8D8AF9A4DC4}"/>
              </a:ext>
            </a:extLst>
          </p:cNvPr>
          <p:cNvCxnSpPr/>
          <p:nvPr/>
        </p:nvCxnSpPr>
        <p:spPr>
          <a:xfrm>
            <a:off x="5435600" y="1351438"/>
            <a:ext cx="1320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13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74DC5C-65EE-4A0B-BD72-3BB71EC198A2}"/>
              </a:ext>
            </a:extLst>
          </p:cNvPr>
          <p:cNvSpPr/>
          <p:nvPr/>
        </p:nvSpPr>
        <p:spPr>
          <a:xfrm>
            <a:off x="0" y="0"/>
            <a:ext cx="12192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F892DFA-80B0-4EC2-978F-159331AAD28D}"/>
              </a:ext>
            </a:extLst>
          </p:cNvPr>
          <p:cNvSpPr>
            <a:spLocks noGrp="1"/>
          </p:cNvSpPr>
          <p:nvPr>
            <p:ph type="sldNum" sz="quarter" idx="11"/>
          </p:nvPr>
        </p:nvSpPr>
        <p:spPr>
          <a:xfrm>
            <a:off x="11393427" y="190610"/>
            <a:ext cx="618259" cy="184666"/>
          </a:xfrm>
        </p:spPr>
        <p:txBody>
          <a:bodyPr anchor="b">
            <a:normAutofit/>
          </a:bodyPr>
          <a:lstStyle/>
          <a:p>
            <a:pPr>
              <a:spcAft>
                <a:spcPts val="600"/>
              </a:spcAft>
            </a:pPr>
            <a:fld id="{408DC6F8-B5ED-0D4C-8247-045D7D76CD01}" type="slidenum">
              <a:rPr lang="en-US" smtClean="0"/>
              <a:pPr>
                <a:spcAft>
                  <a:spcPts val="600"/>
                </a:spcAft>
              </a:pPr>
              <a:t>25</a:t>
            </a:fld>
            <a:endParaRPr lang="en-US"/>
          </a:p>
        </p:txBody>
      </p:sp>
      <p:pic>
        <p:nvPicPr>
          <p:cNvPr id="12" name="Picture 11" descr="Logo&#10;&#10;Description automatically generated">
            <a:extLst>
              <a:ext uri="{FF2B5EF4-FFF2-40B4-BE49-F238E27FC236}">
                <a16:creationId xmlns:a16="http://schemas.microsoft.com/office/drawing/2014/main" id="{0B4195AF-9B3D-4243-AB33-8F70DD9D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818" y="6227656"/>
            <a:ext cx="1500868" cy="439734"/>
          </a:xfrm>
          <a:prstGeom prst="rect">
            <a:avLst/>
          </a:prstGeom>
        </p:spPr>
      </p:pic>
      <p:sp>
        <p:nvSpPr>
          <p:cNvPr id="11" name="TextBox 10">
            <a:extLst>
              <a:ext uri="{FF2B5EF4-FFF2-40B4-BE49-F238E27FC236}">
                <a16:creationId xmlns:a16="http://schemas.microsoft.com/office/drawing/2014/main" id="{EA33E35C-2655-4598-B4A2-91858690A000}"/>
              </a:ext>
            </a:extLst>
          </p:cNvPr>
          <p:cNvSpPr txBox="1"/>
          <p:nvPr/>
        </p:nvSpPr>
        <p:spPr>
          <a:xfrm>
            <a:off x="4803648" y="2321004"/>
            <a:ext cx="2313454" cy="1107996"/>
          </a:xfrm>
          <a:prstGeom prst="rect">
            <a:avLst/>
          </a:prstGeom>
          <a:noFill/>
        </p:spPr>
        <p:txBody>
          <a:bodyPr wrap="none" rtlCol="0">
            <a:spAutoFit/>
          </a:bodyPr>
          <a:lstStyle/>
          <a:p>
            <a:pPr algn="l"/>
            <a:r>
              <a:rPr lang="en-US" sz="6600">
                <a:solidFill>
                  <a:schemeClr val="bg1"/>
                </a:solidFill>
                <a:latin typeface="+mj-lt"/>
              </a:rPr>
              <a:t>Q &amp; A</a:t>
            </a:r>
          </a:p>
        </p:txBody>
      </p:sp>
      <p:grpSp>
        <p:nvGrpSpPr>
          <p:cNvPr id="8" name="Group 7">
            <a:extLst>
              <a:ext uri="{FF2B5EF4-FFF2-40B4-BE49-F238E27FC236}">
                <a16:creationId xmlns:a16="http://schemas.microsoft.com/office/drawing/2014/main" id="{0C02B375-FA0F-4FE1-9313-7BBF094FB8E9}"/>
              </a:ext>
            </a:extLst>
          </p:cNvPr>
          <p:cNvGrpSpPr/>
          <p:nvPr/>
        </p:nvGrpSpPr>
        <p:grpSpPr>
          <a:xfrm>
            <a:off x="5022889" y="4306223"/>
            <a:ext cx="1612803" cy="1338524"/>
            <a:chOff x="-335546" y="5956489"/>
            <a:chExt cx="1612803" cy="1338524"/>
          </a:xfrm>
        </p:grpSpPr>
        <p:pic>
          <p:nvPicPr>
            <p:cNvPr id="9" name="Picture 8" descr="Icon&#10;&#10;Description automatically generated">
              <a:extLst>
                <a:ext uri="{FF2B5EF4-FFF2-40B4-BE49-F238E27FC236}">
                  <a16:creationId xmlns:a16="http://schemas.microsoft.com/office/drawing/2014/main" id="{E4CBD656-D40E-415B-89DE-81F211551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46" y="5956489"/>
              <a:ext cx="1612803" cy="1338524"/>
            </a:xfrm>
            <a:prstGeom prst="rect">
              <a:avLst/>
            </a:prstGeom>
            <a:noFill/>
          </p:spPr>
        </p:pic>
        <p:sp>
          <p:nvSpPr>
            <p:cNvPr id="10" name="Rectangle 9">
              <a:extLst>
                <a:ext uri="{FF2B5EF4-FFF2-40B4-BE49-F238E27FC236}">
                  <a16:creationId xmlns:a16="http://schemas.microsoft.com/office/drawing/2014/main" id="{B2B4BA58-DFEE-4E60-B1E7-B4F45436644B}"/>
                </a:ext>
              </a:extLst>
            </p:cNvPr>
            <p:cNvSpPr/>
            <p:nvPr/>
          </p:nvSpPr>
          <p:spPr>
            <a:xfrm>
              <a:off x="182883" y="6625751"/>
              <a:ext cx="146011" cy="20889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6160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8FFD05-0CF7-4A01-B782-BFE0960355CE}"/>
              </a:ext>
            </a:extLst>
          </p:cNvPr>
          <p:cNvSpPr/>
          <p:nvPr/>
        </p:nvSpPr>
        <p:spPr>
          <a:xfrm>
            <a:off x="0" y="0"/>
            <a:ext cx="12192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2755CFAC-0261-4A5B-BFBD-677995EC1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2275" y="5851764"/>
            <a:ext cx="2524125" cy="739535"/>
          </a:xfrm>
          <a:prstGeom prst="rect">
            <a:avLst/>
          </a:prstGeom>
        </p:spPr>
      </p:pic>
      <p:sp>
        <p:nvSpPr>
          <p:cNvPr id="8" name="TextBox 7">
            <a:extLst>
              <a:ext uri="{FF2B5EF4-FFF2-40B4-BE49-F238E27FC236}">
                <a16:creationId xmlns:a16="http://schemas.microsoft.com/office/drawing/2014/main" id="{0ED7F281-30C2-487B-88BE-9C994A46AD00}"/>
              </a:ext>
            </a:extLst>
          </p:cNvPr>
          <p:cNvSpPr txBox="1"/>
          <p:nvPr/>
        </p:nvSpPr>
        <p:spPr>
          <a:xfrm>
            <a:off x="6846570" y="501005"/>
            <a:ext cx="3999813" cy="1015663"/>
          </a:xfrm>
          <a:prstGeom prst="rect">
            <a:avLst/>
          </a:prstGeom>
          <a:noFill/>
        </p:spPr>
        <p:txBody>
          <a:bodyPr wrap="none" rtlCol="0">
            <a:spAutoFit/>
          </a:bodyPr>
          <a:lstStyle/>
          <a:p>
            <a:pPr algn="l"/>
            <a:r>
              <a:rPr lang="en-US" sz="6000">
                <a:solidFill>
                  <a:schemeClr val="bg1"/>
                </a:solidFill>
                <a:latin typeface="+mj-lt"/>
              </a:rPr>
              <a:t>Thank you!</a:t>
            </a:r>
          </a:p>
        </p:txBody>
      </p:sp>
      <p:sp>
        <p:nvSpPr>
          <p:cNvPr id="9" name="TextBox 8">
            <a:extLst>
              <a:ext uri="{FF2B5EF4-FFF2-40B4-BE49-F238E27FC236}">
                <a16:creationId xmlns:a16="http://schemas.microsoft.com/office/drawing/2014/main" id="{AEE41979-A48C-43A3-85DB-68AC90E0E077}"/>
              </a:ext>
            </a:extLst>
          </p:cNvPr>
          <p:cNvSpPr txBox="1"/>
          <p:nvPr/>
        </p:nvSpPr>
        <p:spPr>
          <a:xfrm>
            <a:off x="6894195" y="1847057"/>
            <a:ext cx="3376245" cy="1077218"/>
          </a:xfrm>
          <a:prstGeom prst="rect">
            <a:avLst/>
          </a:prstGeom>
          <a:noFill/>
        </p:spPr>
        <p:txBody>
          <a:bodyPr wrap="none" rtlCol="0">
            <a:spAutoFit/>
          </a:bodyPr>
          <a:lstStyle/>
          <a:p>
            <a:pPr algn="l"/>
            <a:r>
              <a:rPr lang="en-US" sz="3200">
                <a:solidFill>
                  <a:schemeClr val="bg1"/>
                </a:solidFill>
                <a:latin typeface="+mj-lt"/>
              </a:rPr>
              <a:t>Thomas Riddle</a:t>
            </a:r>
          </a:p>
          <a:p>
            <a:pPr algn="l"/>
            <a:r>
              <a:rPr lang="en-US" sz="1600">
                <a:solidFill>
                  <a:schemeClr val="bg1"/>
                </a:solidFill>
                <a:latin typeface="+mj-lt"/>
              </a:rPr>
              <a:t>SVP Business Development – East</a:t>
            </a:r>
          </a:p>
          <a:p>
            <a:pPr algn="l"/>
            <a:r>
              <a:rPr lang="en-US" sz="1600">
                <a:solidFill>
                  <a:schemeClr val="bg1"/>
                </a:solidFill>
                <a:latin typeface="+mj-lt"/>
              </a:rPr>
              <a:t>triddle@themedicusfirm.com</a:t>
            </a:r>
          </a:p>
        </p:txBody>
      </p:sp>
      <p:sp>
        <p:nvSpPr>
          <p:cNvPr id="10" name="TextBox 9">
            <a:extLst>
              <a:ext uri="{FF2B5EF4-FFF2-40B4-BE49-F238E27FC236}">
                <a16:creationId xmlns:a16="http://schemas.microsoft.com/office/drawing/2014/main" id="{42C187EF-8ECC-4091-8D3D-9C5901C2B8A9}"/>
              </a:ext>
            </a:extLst>
          </p:cNvPr>
          <p:cNvSpPr txBox="1"/>
          <p:nvPr/>
        </p:nvSpPr>
        <p:spPr>
          <a:xfrm>
            <a:off x="6894195" y="3460701"/>
            <a:ext cx="3509294" cy="1077218"/>
          </a:xfrm>
          <a:prstGeom prst="rect">
            <a:avLst/>
          </a:prstGeom>
          <a:noFill/>
        </p:spPr>
        <p:txBody>
          <a:bodyPr wrap="none" rtlCol="0">
            <a:spAutoFit/>
          </a:bodyPr>
          <a:lstStyle/>
          <a:p>
            <a:pPr algn="l"/>
            <a:r>
              <a:rPr lang="en-US" sz="3200">
                <a:solidFill>
                  <a:schemeClr val="bg1"/>
                </a:solidFill>
                <a:latin typeface="+mj-lt"/>
              </a:rPr>
              <a:t>Michael Messier</a:t>
            </a:r>
          </a:p>
          <a:p>
            <a:pPr algn="l"/>
            <a:r>
              <a:rPr lang="en-US" sz="1600">
                <a:solidFill>
                  <a:schemeClr val="bg1"/>
                </a:solidFill>
                <a:latin typeface="+mj-lt"/>
              </a:rPr>
              <a:t>SVP Business Development – West</a:t>
            </a:r>
          </a:p>
          <a:p>
            <a:pPr algn="l"/>
            <a:r>
              <a:rPr lang="en-US" sz="1600">
                <a:solidFill>
                  <a:schemeClr val="bg1"/>
                </a:solidFill>
                <a:latin typeface="+mj-lt"/>
              </a:rPr>
              <a:t>mmessier@themedicusfirm.com</a:t>
            </a:r>
          </a:p>
        </p:txBody>
      </p:sp>
      <p:grpSp>
        <p:nvGrpSpPr>
          <p:cNvPr id="18" name="Group 17">
            <a:extLst>
              <a:ext uri="{FF2B5EF4-FFF2-40B4-BE49-F238E27FC236}">
                <a16:creationId xmlns:a16="http://schemas.microsoft.com/office/drawing/2014/main" id="{A12CF8F2-B5E7-4320-9243-69E664E4E8DA}"/>
              </a:ext>
            </a:extLst>
          </p:cNvPr>
          <p:cNvGrpSpPr/>
          <p:nvPr/>
        </p:nvGrpSpPr>
        <p:grpSpPr>
          <a:xfrm>
            <a:off x="660736" y="2470803"/>
            <a:ext cx="4460880" cy="3419420"/>
            <a:chOff x="84733" y="1538944"/>
            <a:chExt cx="5718166" cy="4445876"/>
          </a:xfrm>
        </p:grpSpPr>
        <p:pic>
          <p:nvPicPr>
            <p:cNvPr id="11" name="Picture 10" descr="Icon&#10;&#10;Description automatically generated">
              <a:extLst>
                <a:ext uri="{FF2B5EF4-FFF2-40B4-BE49-F238E27FC236}">
                  <a16:creationId xmlns:a16="http://schemas.microsoft.com/office/drawing/2014/main" id="{D5C38C95-6659-4D3E-85A4-A756ABF09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3" y="1538944"/>
              <a:ext cx="5718166" cy="4445876"/>
            </a:xfrm>
            <a:prstGeom prst="rect">
              <a:avLst/>
            </a:prstGeom>
            <a:noFill/>
          </p:spPr>
        </p:pic>
        <p:sp>
          <p:nvSpPr>
            <p:cNvPr id="12" name="Rectangle 11">
              <a:extLst>
                <a:ext uri="{FF2B5EF4-FFF2-40B4-BE49-F238E27FC236}">
                  <a16:creationId xmlns:a16="http://schemas.microsoft.com/office/drawing/2014/main" id="{0E70F90D-FD0B-483D-9ADA-815AE91CCFDC}"/>
                </a:ext>
              </a:extLst>
            </p:cNvPr>
            <p:cNvSpPr/>
            <p:nvPr/>
          </p:nvSpPr>
          <p:spPr>
            <a:xfrm>
              <a:off x="2105025" y="3771900"/>
              <a:ext cx="586662" cy="84247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outdoor object&#10;&#10;Description automatically generated">
            <a:extLst>
              <a:ext uri="{FF2B5EF4-FFF2-40B4-BE49-F238E27FC236}">
                <a16:creationId xmlns:a16="http://schemas.microsoft.com/office/drawing/2014/main" id="{501C0F1F-B39C-4180-B90A-568B0A021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614" y="3150905"/>
            <a:ext cx="874778" cy="987554"/>
          </a:xfrm>
          <a:prstGeom prst="rect">
            <a:avLst/>
          </a:prstGeom>
        </p:spPr>
      </p:pic>
      <p:cxnSp>
        <p:nvCxnSpPr>
          <p:cNvPr id="17" name="Straight Connector 16">
            <a:extLst>
              <a:ext uri="{FF2B5EF4-FFF2-40B4-BE49-F238E27FC236}">
                <a16:creationId xmlns:a16="http://schemas.microsoft.com/office/drawing/2014/main" id="{65553BB8-F1FE-4D77-94C7-00755A293DAB}"/>
              </a:ext>
            </a:extLst>
          </p:cNvPr>
          <p:cNvCxnSpPr>
            <a:cxnSpLocks/>
          </p:cNvCxnSpPr>
          <p:nvPr/>
        </p:nvCxnSpPr>
        <p:spPr>
          <a:xfrm>
            <a:off x="6372225" y="1386910"/>
            <a:ext cx="0" cy="35279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outdoor object, aircraft&#10;&#10;Description automatically generated">
            <a:extLst>
              <a:ext uri="{FF2B5EF4-FFF2-40B4-BE49-F238E27FC236}">
                <a16:creationId xmlns:a16="http://schemas.microsoft.com/office/drawing/2014/main" id="{14EE5C01-752D-46FE-B8A1-A31CBA43E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17859">
            <a:off x="3381152" y="1773188"/>
            <a:ext cx="1313691" cy="1243587"/>
          </a:xfrm>
          <a:prstGeom prst="rect">
            <a:avLst/>
          </a:prstGeom>
        </p:spPr>
      </p:pic>
      <p:pic>
        <p:nvPicPr>
          <p:cNvPr id="19" name="Picture 18" descr="Shape, arrow&#10;&#10;Description automatically generated">
            <a:extLst>
              <a:ext uri="{FF2B5EF4-FFF2-40B4-BE49-F238E27FC236}">
                <a16:creationId xmlns:a16="http://schemas.microsoft.com/office/drawing/2014/main" id="{6D34711A-0A6B-4037-A571-25ECC757C7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73377">
            <a:off x="1835691" y="2352362"/>
            <a:ext cx="688849" cy="1563627"/>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2BF8F3E4-8723-4675-B205-3CE11D0CE003}"/>
              </a:ext>
            </a:extLst>
          </p:cNvPr>
          <p:cNvPicPr>
            <a:picLocks noChangeAspect="1"/>
          </p:cNvPicPr>
          <p:nvPr/>
        </p:nvPicPr>
        <p:blipFill rotWithShape="1">
          <a:blip r:embed="rId8">
            <a:extLst>
              <a:ext uri="{28A0092B-C50C-407E-A947-70E740481C1C}">
                <a14:useLocalDpi xmlns:a14="http://schemas.microsoft.com/office/drawing/2010/main" val="0"/>
              </a:ext>
            </a:extLst>
          </a:blip>
          <a:srcRect t="31997" r="32279" b="40759"/>
          <a:stretch/>
        </p:blipFill>
        <p:spPr>
          <a:xfrm>
            <a:off x="462530" y="423560"/>
            <a:ext cx="5834946" cy="1320400"/>
          </a:xfrm>
          <a:prstGeom prst="rect">
            <a:avLst/>
          </a:prstGeom>
          <a:solidFill>
            <a:srgbClr val="2261CD"/>
          </a:solidFill>
        </p:spPr>
      </p:pic>
    </p:spTree>
    <p:extLst>
      <p:ext uri="{BB962C8B-B14F-4D97-AF65-F5344CB8AC3E}">
        <p14:creationId xmlns:p14="http://schemas.microsoft.com/office/powerpoint/2010/main" val="369484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F19C3C-F767-43C0-9F9F-3085D6B65F4C}"/>
              </a:ext>
            </a:extLst>
          </p:cNvPr>
          <p:cNvSpPr/>
          <p:nvPr/>
        </p:nvSpPr>
        <p:spPr>
          <a:xfrm>
            <a:off x="0" y="0"/>
            <a:ext cx="12192000" cy="687575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EABB744-4440-4DD4-8876-EDC86CDB8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548" y="1163539"/>
            <a:ext cx="6064904" cy="454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585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F19C3C-F767-43C0-9F9F-3085D6B65F4C}"/>
              </a:ext>
            </a:extLst>
          </p:cNvPr>
          <p:cNvSpPr/>
          <p:nvPr/>
        </p:nvSpPr>
        <p:spPr>
          <a:xfrm>
            <a:off x="0" y="0"/>
            <a:ext cx="12192000" cy="687575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051E6C3D-F788-47AA-A89C-EE37C5675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548" y="1163539"/>
            <a:ext cx="6064904" cy="454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C3DCEF50-7094-4AC0-8308-68D9610CC0AB}"/>
              </a:ext>
            </a:extLst>
          </p:cNvPr>
          <p:cNvGrpSpPr/>
          <p:nvPr/>
        </p:nvGrpSpPr>
        <p:grpSpPr>
          <a:xfrm>
            <a:off x="4714642" y="4690773"/>
            <a:ext cx="2461499" cy="2042887"/>
            <a:chOff x="2371757" y="533400"/>
            <a:chExt cx="7448485" cy="5791200"/>
          </a:xfrm>
        </p:grpSpPr>
        <p:pic>
          <p:nvPicPr>
            <p:cNvPr id="7" name="Picture 6" descr="Icon&#10;&#10;Description automatically generated">
              <a:extLst>
                <a:ext uri="{FF2B5EF4-FFF2-40B4-BE49-F238E27FC236}">
                  <a16:creationId xmlns:a16="http://schemas.microsoft.com/office/drawing/2014/main" id="{8FBC976F-5128-461F-B709-80B719837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757" y="533400"/>
              <a:ext cx="7448485" cy="5791200"/>
            </a:xfrm>
            <a:prstGeom prst="rect">
              <a:avLst/>
            </a:prstGeom>
            <a:noFill/>
          </p:spPr>
        </p:pic>
        <p:sp>
          <p:nvSpPr>
            <p:cNvPr id="9" name="Rectangle 8">
              <a:extLst>
                <a:ext uri="{FF2B5EF4-FFF2-40B4-BE49-F238E27FC236}">
                  <a16:creationId xmlns:a16="http://schemas.microsoft.com/office/drawing/2014/main" id="{6EA63F7A-7524-4A46-B67F-59167B61DAC6}"/>
                </a:ext>
              </a:extLst>
            </p:cNvPr>
            <p:cNvSpPr/>
            <p:nvPr/>
          </p:nvSpPr>
          <p:spPr>
            <a:xfrm>
              <a:off x="4961155" y="3428999"/>
              <a:ext cx="674332" cy="94421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2756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7185FE3B-9FE2-41C6-8F13-ED5838F51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757" y="533400"/>
            <a:ext cx="7448485" cy="5791200"/>
          </a:xfrm>
          <a:prstGeom prst="rect">
            <a:avLst/>
          </a:prstGeom>
          <a:noFill/>
        </p:spPr>
      </p:pic>
      <p:sp>
        <p:nvSpPr>
          <p:cNvPr id="8" name="Rectangle 7">
            <a:extLst>
              <a:ext uri="{FF2B5EF4-FFF2-40B4-BE49-F238E27FC236}">
                <a16:creationId xmlns:a16="http://schemas.microsoft.com/office/drawing/2014/main" id="{86147D5D-2333-4670-BDF7-AA21127C554B}"/>
              </a:ext>
            </a:extLst>
          </p:cNvPr>
          <p:cNvSpPr/>
          <p:nvPr/>
        </p:nvSpPr>
        <p:spPr>
          <a:xfrm>
            <a:off x="4961155" y="3428999"/>
            <a:ext cx="674332" cy="94421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utdoor object&#10;&#10;Description automatically generated">
            <a:extLst>
              <a:ext uri="{FF2B5EF4-FFF2-40B4-BE49-F238E27FC236}">
                <a16:creationId xmlns:a16="http://schemas.microsoft.com/office/drawing/2014/main" id="{BA40F3FB-D10A-4701-8242-7C823B649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259" y="2182690"/>
            <a:ext cx="874778" cy="987554"/>
          </a:xfrm>
          <a:prstGeom prst="rect">
            <a:avLst/>
          </a:prstGeom>
        </p:spPr>
      </p:pic>
      <p:pic>
        <p:nvPicPr>
          <p:cNvPr id="10" name="Picture 9" descr="Shape, arrow&#10;&#10;Description automatically generated">
            <a:extLst>
              <a:ext uri="{FF2B5EF4-FFF2-40B4-BE49-F238E27FC236}">
                <a16:creationId xmlns:a16="http://schemas.microsoft.com/office/drawing/2014/main" id="{96314651-DA50-497A-BC28-8ACFD3B76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29855">
            <a:off x="3371862" y="1304162"/>
            <a:ext cx="688849" cy="1563627"/>
          </a:xfrm>
          <a:prstGeom prst="rect">
            <a:avLst/>
          </a:prstGeom>
        </p:spPr>
      </p:pic>
      <p:pic>
        <p:nvPicPr>
          <p:cNvPr id="11" name="Picture 10" descr="A picture containing text, outdoor object, aircraft&#10;&#10;Description automatically generated">
            <a:extLst>
              <a:ext uri="{FF2B5EF4-FFF2-40B4-BE49-F238E27FC236}">
                <a16:creationId xmlns:a16="http://schemas.microsoft.com/office/drawing/2014/main" id="{FCCF4953-EBF4-4E25-9736-1478A5D04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139531" y="600085"/>
            <a:ext cx="1313691" cy="1243587"/>
          </a:xfrm>
          <a:prstGeom prst="rect">
            <a:avLst/>
          </a:prstGeom>
        </p:spPr>
      </p:pic>
    </p:spTree>
    <p:extLst>
      <p:ext uri="{BB962C8B-B14F-4D97-AF65-F5344CB8AC3E}">
        <p14:creationId xmlns:p14="http://schemas.microsoft.com/office/powerpoint/2010/main" val="2988689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3188A9-AAF8-4FE5-893E-9F93DE4525AE}"/>
              </a:ext>
            </a:extLst>
          </p:cNvPr>
          <p:cNvSpPr/>
          <p:nvPr/>
        </p:nvSpPr>
        <p:spPr>
          <a:xfrm>
            <a:off x="6096000" y="0"/>
            <a:ext cx="6096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7185FE3B-9FE2-41C6-8F13-ED5838F51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767" y="995613"/>
            <a:ext cx="5902657" cy="4589318"/>
          </a:xfrm>
          <a:prstGeom prst="rect">
            <a:avLst/>
          </a:prstGeom>
          <a:noFill/>
        </p:spPr>
      </p:pic>
      <p:sp>
        <p:nvSpPr>
          <p:cNvPr id="8" name="Rectangle 7">
            <a:extLst>
              <a:ext uri="{FF2B5EF4-FFF2-40B4-BE49-F238E27FC236}">
                <a16:creationId xmlns:a16="http://schemas.microsoft.com/office/drawing/2014/main" id="{86147D5D-2333-4670-BDF7-AA21127C554B}"/>
              </a:ext>
            </a:extLst>
          </p:cNvPr>
          <p:cNvSpPr/>
          <p:nvPr/>
        </p:nvSpPr>
        <p:spPr>
          <a:xfrm>
            <a:off x="8134260" y="3290272"/>
            <a:ext cx="532208" cy="74825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utdoor object&#10;&#10;Description automatically generated">
            <a:extLst>
              <a:ext uri="{FF2B5EF4-FFF2-40B4-BE49-F238E27FC236}">
                <a16:creationId xmlns:a16="http://schemas.microsoft.com/office/drawing/2014/main" id="{BA40F3FB-D10A-4701-8242-7C823B649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7621" y="2065557"/>
            <a:ext cx="874778" cy="987554"/>
          </a:xfrm>
          <a:prstGeom prst="rect">
            <a:avLst/>
          </a:prstGeom>
        </p:spPr>
      </p:pic>
      <p:pic>
        <p:nvPicPr>
          <p:cNvPr id="10" name="Picture 9" descr="Shape, arrow&#10;&#10;Description automatically generated">
            <a:extLst>
              <a:ext uri="{FF2B5EF4-FFF2-40B4-BE49-F238E27FC236}">
                <a16:creationId xmlns:a16="http://schemas.microsoft.com/office/drawing/2014/main" id="{96314651-DA50-497A-BC28-8ACFD3B76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29855">
            <a:off x="7839556" y="1283745"/>
            <a:ext cx="688849" cy="1563627"/>
          </a:xfrm>
          <a:prstGeom prst="rect">
            <a:avLst/>
          </a:prstGeom>
        </p:spPr>
      </p:pic>
      <p:pic>
        <p:nvPicPr>
          <p:cNvPr id="11" name="Picture 10" descr="A picture containing text, outdoor object, aircraft&#10;&#10;Description automatically generated">
            <a:extLst>
              <a:ext uri="{FF2B5EF4-FFF2-40B4-BE49-F238E27FC236}">
                <a16:creationId xmlns:a16="http://schemas.microsoft.com/office/drawing/2014/main" id="{FCCF4953-EBF4-4E25-9736-1478A5D04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61488">
            <a:off x="9235107" y="49926"/>
            <a:ext cx="1313691" cy="1243587"/>
          </a:xfrm>
          <a:prstGeom prst="rect">
            <a:avLst/>
          </a:prstGeom>
        </p:spPr>
      </p:pic>
      <p:pic>
        <p:nvPicPr>
          <p:cNvPr id="4" name="Picture 3" descr="A brown horse with a white background&#10;&#10;Description automatically generated with medium confidence">
            <a:extLst>
              <a:ext uri="{FF2B5EF4-FFF2-40B4-BE49-F238E27FC236}">
                <a16:creationId xmlns:a16="http://schemas.microsoft.com/office/drawing/2014/main" id="{34BDE9E2-C9D2-45A5-9054-141391FE02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52519" y="1718131"/>
            <a:ext cx="4493682" cy="4124559"/>
          </a:xfrm>
          <a:prstGeom prst="rect">
            <a:avLst/>
          </a:prstGeom>
        </p:spPr>
      </p:pic>
    </p:spTree>
    <p:extLst>
      <p:ext uri="{BB962C8B-B14F-4D97-AF65-F5344CB8AC3E}">
        <p14:creationId xmlns:p14="http://schemas.microsoft.com/office/powerpoint/2010/main" val="193138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octor with a stethoscope around his neck&#10;&#10;Description automatically generated">
            <a:extLst>
              <a:ext uri="{FF2B5EF4-FFF2-40B4-BE49-F238E27FC236}">
                <a16:creationId xmlns:a16="http://schemas.microsoft.com/office/drawing/2014/main" id="{A53913DA-DE9D-45FC-A670-6E76DFA0AC39}"/>
              </a:ext>
            </a:extLst>
          </p:cNvPr>
          <p:cNvPicPr>
            <a:picLocks noChangeAspect="1"/>
          </p:cNvPicPr>
          <p:nvPr/>
        </p:nvPicPr>
        <p:blipFill rotWithShape="1">
          <a:blip r:embed="rId3">
            <a:extLst>
              <a:ext uri="{28A0092B-C50C-407E-A947-70E740481C1C}">
                <a14:useLocalDpi xmlns:a14="http://schemas.microsoft.com/office/drawing/2010/main" val="0"/>
              </a:ext>
            </a:extLst>
          </a:blip>
          <a:srcRect t="1391" b="13073"/>
          <a:stretch/>
        </p:blipFill>
        <p:spPr>
          <a:xfrm>
            <a:off x="20" y="1282"/>
            <a:ext cx="12191980" cy="6856718"/>
          </a:xfrm>
          <a:prstGeom prst="rect">
            <a:avLst/>
          </a:prstGeom>
        </p:spPr>
      </p:pic>
      <p:sp>
        <p:nvSpPr>
          <p:cNvPr id="5" name="Parallelogram 4">
            <a:extLst>
              <a:ext uri="{FF2B5EF4-FFF2-40B4-BE49-F238E27FC236}">
                <a16:creationId xmlns:a16="http://schemas.microsoft.com/office/drawing/2014/main" id="{869D6580-F02F-414C-A104-8027D31E2469}"/>
              </a:ext>
            </a:extLst>
          </p:cNvPr>
          <p:cNvSpPr/>
          <p:nvPr/>
        </p:nvSpPr>
        <p:spPr>
          <a:xfrm>
            <a:off x="7921456" y="1840693"/>
            <a:ext cx="4107550" cy="580571"/>
          </a:xfrm>
          <a:prstGeom prst="parallelogram">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85A50E-8E13-4FD9-97C8-1CD9C058421D}"/>
              </a:ext>
            </a:extLst>
          </p:cNvPr>
          <p:cNvSpPr txBox="1"/>
          <p:nvPr/>
        </p:nvSpPr>
        <p:spPr>
          <a:xfrm>
            <a:off x="8100299" y="1836489"/>
            <a:ext cx="3643093" cy="584775"/>
          </a:xfrm>
          <a:prstGeom prst="rect">
            <a:avLst/>
          </a:prstGeom>
          <a:noFill/>
        </p:spPr>
        <p:txBody>
          <a:bodyPr wrap="square" rtlCol="0">
            <a:spAutoFit/>
          </a:bodyPr>
          <a:lstStyle/>
          <a:p>
            <a:r>
              <a:rPr lang="en-US" sz="3200">
                <a:latin typeface="Roboto Bold" panose="02000000000000000000" pitchFamily="2" charset="0"/>
                <a:ea typeface="Roboto Bold" panose="02000000000000000000" pitchFamily="2" charset="0"/>
              </a:rPr>
              <a:t>“Unicorn” Provider</a:t>
            </a:r>
          </a:p>
        </p:txBody>
      </p:sp>
      <p:pic>
        <p:nvPicPr>
          <p:cNvPr id="10" name="Picture 9" descr="A picture containing text&#10;&#10;Description automatically generated">
            <a:extLst>
              <a:ext uri="{FF2B5EF4-FFF2-40B4-BE49-F238E27FC236}">
                <a16:creationId xmlns:a16="http://schemas.microsoft.com/office/drawing/2014/main" id="{DCC9262B-5D38-46B3-8CA1-2AF881883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45276" y="1800287"/>
            <a:ext cx="1614710" cy="665222"/>
          </a:xfrm>
          <a:prstGeom prst="rect">
            <a:avLst/>
          </a:prstGeom>
        </p:spPr>
      </p:pic>
    </p:spTree>
    <p:extLst>
      <p:ext uri="{BB962C8B-B14F-4D97-AF65-F5344CB8AC3E}">
        <p14:creationId xmlns:p14="http://schemas.microsoft.com/office/powerpoint/2010/main" val="1429019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74DC5C-65EE-4A0B-BD72-3BB71EC198A2}"/>
              </a:ext>
            </a:extLst>
          </p:cNvPr>
          <p:cNvSpPr/>
          <p:nvPr/>
        </p:nvSpPr>
        <p:spPr>
          <a:xfrm>
            <a:off x="0" y="0"/>
            <a:ext cx="12192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F892DFA-80B0-4EC2-978F-159331AAD28D}"/>
              </a:ext>
            </a:extLst>
          </p:cNvPr>
          <p:cNvSpPr>
            <a:spLocks noGrp="1"/>
          </p:cNvSpPr>
          <p:nvPr>
            <p:ph type="sldNum" sz="quarter" idx="11"/>
          </p:nvPr>
        </p:nvSpPr>
        <p:spPr>
          <a:xfrm>
            <a:off x="11393427" y="190610"/>
            <a:ext cx="618259" cy="184666"/>
          </a:xfrm>
        </p:spPr>
        <p:txBody>
          <a:bodyPr anchor="b">
            <a:normAutofit/>
          </a:bodyPr>
          <a:lstStyle/>
          <a:p>
            <a:pPr>
              <a:spcAft>
                <a:spcPts val="600"/>
              </a:spcAft>
            </a:pPr>
            <a:fld id="{408DC6F8-B5ED-0D4C-8247-045D7D76CD01}" type="slidenum">
              <a:rPr lang="en-US" smtClean="0"/>
              <a:pPr>
                <a:spcAft>
                  <a:spcPts val="600"/>
                </a:spcAft>
              </a:pPr>
              <a:t>8</a:t>
            </a:fld>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6432E79D-C896-414D-BF52-F5F246CC2C16}"/>
              </a:ext>
            </a:extLst>
          </p:cNvPr>
          <p:cNvPicPr>
            <a:picLocks noChangeAspect="1"/>
          </p:cNvPicPr>
          <p:nvPr/>
        </p:nvPicPr>
        <p:blipFill rotWithShape="1">
          <a:blip r:embed="rId3">
            <a:extLst>
              <a:ext uri="{28A0092B-C50C-407E-A947-70E740481C1C}">
                <a14:useLocalDpi xmlns:a14="http://schemas.microsoft.com/office/drawing/2010/main" val="0"/>
              </a:ext>
            </a:extLst>
          </a:blip>
          <a:srcRect t="31997" r="32279" b="40759"/>
          <a:stretch/>
        </p:blipFill>
        <p:spPr>
          <a:xfrm>
            <a:off x="547914" y="1480457"/>
            <a:ext cx="11096171" cy="2510972"/>
          </a:xfrm>
          <a:prstGeom prst="rect">
            <a:avLst/>
          </a:prstGeom>
          <a:solidFill>
            <a:srgbClr val="2261CD"/>
          </a:solidFill>
        </p:spPr>
      </p:pic>
      <p:grpSp>
        <p:nvGrpSpPr>
          <p:cNvPr id="8" name="Group 7">
            <a:extLst>
              <a:ext uri="{FF2B5EF4-FFF2-40B4-BE49-F238E27FC236}">
                <a16:creationId xmlns:a16="http://schemas.microsoft.com/office/drawing/2014/main" id="{20E52E16-C63A-4E9E-86C9-15DD95F5E8E5}"/>
              </a:ext>
            </a:extLst>
          </p:cNvPr>
          <p:cNvGrpSpPr/>
          <p:nvPr/>
        </p:nvGrpSpPr>
        <p:grpSpPr>
          <a:xfrm>
            <a:off x="4865249" y="3991429"/>
            <a:ext cx="2461499" cy="2042887"/>
            <a:chOff x="2371757" y="533400"/>
            <a:chExt cx="7448485" cy="5791200"/>
          </a:xfrm>
        </p:grpSpPr>
        <p:pic>
          <p:nvPicPr>
            <p:cNvPr id="9" name="Picture 8" descr="Icon&#10;&#10;Description automatically generated">
              <a:extLst>
                <a:ext uri="{FF2B5EF4-FFF2-40B4-BE49-F238E27FC236}">
                  <a16:creationId xmlns:a16="http://schemas.microsoft.com/office/drawing/2014/main" id="{BB9856A8-9B49-401C-B8CC-AB284DF8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757" y="533400"/>
              <a:ext cx="7448485" cy="5791200"/>
            </a:xfrm>
            <a:prstGeom prst="rect">
              <a:avLst/>
            </a:prstGeom>
            <a:noFill/>
          </p:spPr>
        </p:pic>
        <p:sp>
          <p:nvSpPr>
            <p:cNvPr id="10" name="Rectangle 9">
              <a:extLst>
                <a:ext uri="{FF2B5EF4-FFF2-40B4-BE49-F238E27FC236}">
                  <a16:creationId xmlns:a16="http://schemas.microsoft.com/office/drawing/2014/main" id="{0430FB80-2689-4C03-8D19-56E974C5ED64}"/>
                </a:ext>
              </a:extLst>
            </p:cNvPr>
            <p:cNvSpPr/>
            <p:nvPr/>
          </p:nvSpPr>
          <p:spPr>
            <a:xfrm>
              <a:off x="4961155" y="3428999"/>
              <a:ext cx="674332" cy="94421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Logo&#10;&#10;Description automatically generated">
            <a:extLst>
              <a:ext uri="{FF2B5EF4-FFF2-40B4-BE49-F238E27FC236}">
                <a16:creationId xmlns:a16="http://schemas.microsoft.com/office/drawing/2014/main" id="{0B4195AF-9B3D-4243-AB33-8F70DD9DC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818" y="6227656"/>
            <a:ext cx="1500868" cy="439734"/>
          </a:xfrm>
          <a:prstGeom prst="rect">
            <a:avLst/>
          </a:prstGeom>
        </p:spPr>
      </p:pic>
    </p:spTree>
    <p:extLst>
      <p:ext uri="{BB962C8B-B14F-4D97-AF65-F5344CB8AC3E}">
        <p14:creationId xmlns:p14="http://schemas.microsoft.com/office/powerpoint/2010/main" val="278462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74DC5C-65EE-4A0B-BD72-3BB71EC198A2}"/>
              </a:ext>
            </a:extLst>
          </p:cNvPr>
          <p:cNvSpPr/>
          <p:nvPr/>
        </p:nvSpPr>
        <p:spPr>
          <a:xfrm>
            <a:off x="0" y="0"/>
            <a:ext cx="12192000" cy="6858000"/>
          </a:xfrm>
          <a:prstGeom prst="rect">
            <a:avLst/>
          </a:prstGeom>
          <a:solidFill>
            <a:srgbClr val="226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F892DFA-80B0-4EC2-978F-159331AAD28D}"/>
              </a:ext>
            </a:extLst>
          </p:cNvPr>
          <p:cNvSpPr>
            <a:spLocks noGrp="1"/>
          </p:cNvSpPr>
          <p:nvPr>
            <p:ph type="sldNum" sz="quarter" idx="11"/>
          </p:nvPr>
        </p:nvSpPr>
        <p:spPr>
          <a:xfrm>
            <a:off x="11393427" y="190610"/>
            <a:ext cx="618259" cy="184666"/>
          </a:xfrm>
        </p:spPr>
        <p:txBody>
          <a:bodyPr anchor="b">
            <a:normAutofit/>
          </a:bodyPr>
          <a:lstStyle/>
          <a:p>
            <a:pPr>
              <a:spcAft>
                <a:spcPts val="600"/>
              </a:spcAft>
            </a:pPr>
            <a:fld id="{408DC6F8-B5ED-0D4C-8247-045D7D76CD01}" type="slidenum">
              <a:rPr lang="en-US" smtClean="0"/>
              <a:pPr>
                <a:spcAft>
                  <a:spcPts val="600"/>
                </a:spcAft>
              </a:pPr>
              <a:t>9</a:t>
            </a:fld>
            <a:endParaRPr lang="en-US"/>
          </a:p>
        </p:txBody>
      </p:sp>
      <p:pic>
        <p:nvPicPr>
          <p:cNvPr id="12" name="Picture 11" descr="Logo&#10;&#10;Description automatically generated">
            <a:extLst>
              <a:ext uri="{FF2B5EF4-FFF2-40B4-BE49-F238E27FC236}">
                <a16:creationId xmlns:a16="http://schemas.microsoft.com/office/drawing/2014/main" id="{0B4195AF-9B3D-4243-AB33-8F70DD9D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818" y="6227656"/>
            <a:ext cx="1500868" cy="439734"/>
          </a:xfrm>
          <a:prstGeom prst="rect">
            <a:avLst/>
          </a:prstGeom>
        </p:spPr>
      </p:pic>
      <p:sp>
        <p:nvSpPr>
          <p:cNvPr id="11" name="TextBox 10">
            <a:extLst>
              <a:ext uri="{FF2B5EF4-FFF2-40B4-BE49-F238E27FC236}">
                <a16:creationId xmlns:a16="http://schemas.microsoft.com/office/drawing/2014/main" id="{EA33E35C-2655-4598-B4A2-91858690A000}"/>
              </a:ext>
            </a:extLst>
          </p:cNvPr>
          <p:cNvSpPr txBox="1"/>
          <p:nvPr/>
        </p:nvSpPr>
        <p:spPr>
          <a:xfrm>
            <a:off x="5197356" y="2323693"/>
            <a:ext cx="1797287" cy="769441"/>
          </a:xfrm>
          <a:prstGeom prst="rect">
            <a:avLst/>
          </a:prstGeom>
          <a:noFill/>
        </p:spPr>
        <p:txBody>
          <a:bodyPr wrap="none" rtlCol="0">
            <a:spAutoFit/>
          </a:bodyPr>
          <a:lstStyle/>
          <a:p>
            <a:pPr algn="l"/>
            <a:r>
              <a:rPr lang="en-US" sz="4400">
                <a:solidFill>
                  <a:schemeClr val="bg1"/>
                </a:solidFill>
                <a:latin typeface="+mj-lt"/>
              </a:rPr>
              <a:t>Tip #1</a:t>
            </a:r>
          </a:p>
        </p:txBody>
      </p:sp>
      <p:sp>
        <p:nvSpPr>
          <p:cNvPr id="13" name="TextBox 12">
            <a:extLst>
              <a:ext uri="{FF2B5EF4-FFF2-40B4-BE49-F238E27FC236}">
                <a16:creationId xmlns:a16="http://schemas.microsoft.com/office/drawing/2014/main" id="{485954D6-9950-4F54-8127-FC7F169B54D3}"/>
              </a:ext>
            </a:extLst>
          </p:cNvPr>
          <p:cNvSpPr txBox="1"/>
          <p:nvPr/>
        </p:nvSpPr>
        <p:spPr>
          <a:xfrm>
            <a:off x="2044905" y="3380146"/>
            <a:ext cx="8643713" cy="769441"/>
          </a:xfrm>
          <a:prstGeom prst="rect">
            <a:avLst/>
          </a:prstGeom>
          <a:noFill/>
        </p:spPr>
        <p:txBody>
          <a:bodyPr wrap="none" rtlCol="0">
            <a:spAutoFit/>
          </a:bodyPr>
          <a:lstStyle/>
          <a:p>
            <a:pPr algn="l"/>
            <a:r>
              <a:rPr lang="en-US" sz="4400">
                <a:solidFill>
                  <a:schemeClr val="bg1"/>
                </a:solidFill>
              </a:rPr>
              <a:t>Plan your approach ahead of time.</a:t>
            </a:r>
          </a:p>
        </p:txBody>
      </p:sp>
      <p:grpSp>
        <p:nvGrpSpPr>
          <p:cNvPr id="14" name="Group 13">
            <a:extLst>
              <a:ext uri="{FF2B5EF4-FFF2-40B4-BE49-F238E27FC236}">
                <a16:creationId xmlns:a16="http://schemas.microsoft.com/office/drawing/2014/main" id="{B9439DCB-CF8F-4D5E-8B91-DA0C397EF6D1}"/>
              </a:ext>
            </a:extLst>
          </p:cNvPr>
          <p:cNvGrpSpPr/>
          <p:nvPr/>
        </p:nvGrpSpPr>
        <p:grpSpPr>
          <a:xfrm>
            <a:off x="5159255" y="4483230"/>
            <a:ext cx="1612803" cy="1338524"/>
            <a:chOff x="-335546" y="5956489"/>
            <a:chExt cx="1612803" cy="1338524"/>
          </a:xfrm>
        </p:grpSpPr>
        <p:pic>
          <p:nvPicPr>
            <p:cNvPr id="15" name="Picture 14" descr="Icon&#10;&#10;Description automatically generated">
              <a:extLst>
                <a:ext uri="{FF2B5EF4-FFF2-40B4-BE49-F238E27FC236}">
                  <a16:creationId xmlns:a16="http://schemas.microsoft.com/office/drawing/2014/main" id="{3EE407D3-7089-4EB5-A3D6-13302BD5F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46" y="5956489"/>
              <a:ext cx="1612803" cy="1338524"/>
            </a:xfrm>
            <a:prstGeom prst="rect">
              <a:avLst/>
            </a:prstGeom>
            <a:noFill/>
          </p:spPr>
        </p:pic>
        <p:sp>
          <p:nvSpPr>
            <p:cNvPr id="16" name="Rectangle 15">
              <a:extLst>
                <a:ext uri="{FF2B5EF4-FFF2-40B4-BE49-F238E27FC236}">
                  <a16:creationId xmlns:a16="http://schemas.microsoft.com/office/drawing/2014/main" id="{35BC9919-92C9-4559-A15C-95500DE40E83}"/>
                </a:ext>
              </a:extLst>
            </p:cNvPr>
            <p:cNvSpPr/>
            <p:nvPr/>
          </p:nvSpPr>
          <p:spPr>
            <a:xfrm>
              <a:off x="182883" y="6625751"/>
              <a:ext cx="146011" cy="20889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8961739"/>
      </p:ext>
    </p:extLst>
  </p:cSld>
  <p:clrMapOvr>
    <a:masterClrMapping/>
  </p:clrMapOvr>
</p:sld>
</file>

<file path=ppt/theme/theme1.xml><?xml version="1.0" encoding="utf-8"?>
<a:theme xmlns:a="http://schemas.openxmlformats.org/drawingml/2006/main" name="Dark">
  <a:themeElements>
    <a:clrScheme name="StackPath 1">
      <a:dk1>
        <a:srgbClr val="000000"/>
      </a:dk1>
      <a:lt1>
        <a:srgbClr val="FFFFFF"/>
      </a:lt1>
      <a:dk2>
        <a:srgbClr val="000000"/>
      </a:dk2>
      <a:lt2>
        <a:srgbClr val="FEFFFF"/>
      </a:lt2>
      <a:accent1>
        <a:srgbClr val="2E00C2"/>
      </a:accent1>
      <a:accent2>
        <a:srgbClr val="FF9300"/>
      </a:accent2>
      <a:accent3>
        <a:srgbClr val="028D03"/>
      </a:accent3>
      <a:accent4>
        <a:srgbClr val="AB010D"/>
      </a:accent4>
      <a:accent5>
        <a:srgbClr val="918F91"/>
      </a:accent5>
      <a:accent6>
        <a:srgbClr val="6E00A4"/>
      </a:accent6>
      <a:hlink>
        <a:srgbClr val="0432FF"/>
      </a:hlink>
      <a:folHlink>
        <a:srgbClr val="D5D5D5"/>
      </a:folHlink>
    </a:clrScheme>
    <a:fontScheme name="APPSPACE">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21Q1-kickoff-template" id="{AF4382C7-FCB1-354F-A769-EACA209DA637}" vid="{F5112DF0-12AE-114D-80AB-61BB708074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26</Notes>
  <HiddenSlides>1</HiddenSlide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Dark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Messier</dc:creator>
  <cp:revision>1</cp:revision>
  <dcterms:created xsi:type="dcterms:W3CDTF">2021-09-02T14:36:01Z</dcterms:created>
  <dcterms:modified xsi:type="dcterms:W3CDTF">2021-09-18T17:24:05Z</dcterms:modified>
</cp:coreProperties>
</file>